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5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6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7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8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85" r:id="rId2"/>
    <p:sldMasterId id="2147483699" r:id="rId3"/>
    <p:sldMasterId id="2147483715" r:id="rId4"/>
    <p:sldMasterId id="2147483731" r:id="rId5"/>
    <p:sldMasterId id="2147483747" r:id="rId6"/>
    <p:sldMasterId id="2147483763" r:id="rId7"/>
    <p:sldMasterId id="2147483775" r:id="rId8"/>
    <p:sldMasterId id="2147484057" r:id="rId9"/>
  </p:sldMasterIdLst>
  <p:notesMasterIdLst>
    <p:notesMasterId r:id="rId36"/>
  </p:notesMasterIdLst>
  <p:sldIdLst>
    <p:sldId id="256" r:id="rId10"/>
    <p:sldId id="273" r:id="rId11"/>
    <p:sldId id="260" r:id="rId12"/>
    <p:sldId id="262" r:id="rId13"/>
    <p:sldId id="264" r:id="rId14"/>
    <p:sldId id="267" r:id="rId15"/>
    <p:sldId id="261" r:id="rId16"/>
    <p:sldId id="274" r:id="rId17"/>
    <p:sldId id="275" r:id="rId18"/>
    <p:sldId id="276" r:id="rId19"/>
    <p:sldId id="278" r:id="rId20"/>
    <p:sldId id="279" r:id="rId21"/>
    <p:sldId id="280" r:id="rId22"/>
    <p:sldId id="281" r:id="rId23"/>
    <p:sldId id="282" r:id="rId24"/>
    <p:sldId id="283" r:id="rId25"/>
    <p:sldId id="292" r:id="rId26"/>
    <p:sldId id="293" r:id="rId27"/>
    <p:sldId id="284" r:id="rId28"/>
    <p:sldId id="285" r:id="rId29"/>
    <p:sldId id="288" r:id="rId30"/>
    <p:sldId id="300" r:id="rId31"/>
    <p:sldId id="296" r:id="rId32"/>
    <p:sldId id="295" r:id="rId33"/>
    <p:sldId id="297" r:id="rId34"/>
    <p:sldId id="294" r:id="rId35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theme" Target="theme/theme1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D0CB42A-230F-4B73-9122-E57E4B51F32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9824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1B86603-382B-4464-867A-FB6DFB20A67D}" type="slidenum">
              <a:rPr lang="es-ES" altLang="es-ES" smtClean="0"/>
              <a:pPr eaLnBrk="1" hangingPunct="1">
                <a:spcBef>
                  <a:spcPct val="0"/>
                </a:spcBef>
              </a:pPr>
              <a:t>1</a:t>
            </a:fld>
            <a:endParaRPr lang="es-ES" altLang="es-E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AA5F055-E460-4D2C-8E01-312F425FF95D}" type="slidenum">
              <a:rPr lang="es-ES" altLang="es-ES" smtClean="0"/>
              <a:pPr eaLnBrk="1" hangingPunct="1">
                <a:spcBef>
                  <a:spcPct val="0"/>
                </a:spcBef>
              </a:pPr>
              <a:t>3</a:t>
            </a:fld>
            <a:endParaRPr lang="es-ES" altLang="es-E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2454360-E0F0-4797-AB43-DBEAB9C8368B}" type="slidenum">
              <a:rPr lang="es-ES" altLang="es-ES" smtClean="0"/>
              <a:pPr eaLnBrk="1" hangingPunct="1">
                <a:spcBef>
                  <a:spcPct val="0"/>
                </a:spcBef>
              </a:pPr>
              <a:t>4</a:t>
            </a:fld>
            <a:endParaRPr lang="es-ES" altLang="es-E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EFB4DFD-D277-4440-9CB6-7FED7704DFDB}" type="slidenum">
              <a:rPr lang="es-ES" altLang="es-ES" smtClean="0"/>
              <a:pPr eaLnBrk="1" hangingPunct="1">
                <a:spcBef>
                  <a:spcPct val="0"/>
                </a:spcBef>
              </a:pPr>
              <a:t>5</a:t>
            </a:fld>
            <a:endParaRPr lang="es-ES" altLang="es-E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C5FEC9F-FBD1-4CA4-93F2-A56FF1DA62C3}" type="slidenum">
              <a:rPr lang="es-ES" altLang="es-ES" smtClean="0"/>
              <a:pPr eaLnBrk="1" hangingPunct="1">
                <a:spcBef>
                  <a:spcPct val="0"/>
                </a:spcBef>
              </a:pPr>
              <a:t>6</a:t>
            </a:fld>
            <a:endParaRPr lang="es-ES" altLang="es-E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7946E58-0904-4578-837A-5CD5E7854E24}" type="slidenum">
              <a:rPr lang="es-ES" altLang="es-ES" smtClean="0"/>
              <a:pPr eaLnBrk="1" hangingPunct="1">
                <a:spcBef>
                  <a:spcPct val="0"/>
                </a:spcBef>
              </a:pPr>
              <a:t>7</a:t>
            </a:fld>
            <a:endParaRPr lang="es-ES" altLang="es-E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7822387-57B9-4F22-A4E2-1DCCA4B62A78}" type="slidenum">
              <a:rPr lang="es-ES" altLang="es-ES" smtClean="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s-ES" altLang="es-E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57688"/>
            <a:ext cx="5029200" cy="38687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s-ES" smtClean="0">
                <a:latin typeface="Arial" pitchFamily="34" charset="0"/>
                <a:cs typeface="Arial" pitchFamily="34" charset="0"/>
              </a:rPr>
              <a:t>Enlargement approved in October 2002 to take place in 2002 for all countries except Turkey…. (check papers and Cordis news site)</a:t>
            </a:r>
          </a:p>
          <a:p>
            <a:pPr eaLnBrk="1" hangingPunct="1"/>
            <a:endParaRPr lang="en-GB" altLang="es-ES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GB" altLang="es-ES" smtClean="0">
                <a:latin typeface="Arial" pitchFamily="34" charset="0"/>
                <a:cs typeface="Arial" pitchFamily="34" charset="0"/>
              </a:rPr>
              <a:t>Purpose of showing this is to remove blinkers where perhaps some researchers previously have only considered the closest neighbours for collaborative RTD projects.  The horizons are ever-shifting.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914400"/>
            <a:ext cx="8686800" cy="2514600"/>
            <a:chOff x="0" y="576"/>
            <a:chExt cx="5472" cy="1584"/>
          </a:xfrm>
        </p:grpSpPr>
        <p:sp>
          <p:nvSpPr>
            <p:cNvPr id="5" name="Oval 7"/>
            <p:cNvSpPr>
              <a:spLocks noChangeArrowheads="1"/>
            </p:cNvSpPr>
            <p:nvPr/>
          </p:nvSpPr>
          <p:spPr bwMode="auto">
            <a:xfrm>
              <a:off x="144" y="576"/>
              <a:ext cx="1584" cy="1584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s-ES" altLang="es-ES" smtClean="0"/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hidden">
            <a:xfrm>
              <a:off x="0" y="1056"/>
              <a:ext cx="2976" cy="7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s-ES" altLang="es-ES" sz="2400" smtClean="0">
                <a:latin typeface="Times New Roman" pitchFamily="18" charset="0"/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hidden">
            <a:xfrm>
              <a:off x="2496" y="1056"/>
              <a:ext cx="2976" cy="7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s-ES" altLang="es-ES" sz="2400" smtClean="0">
                <a:latin typeface="Times New Roman" pitchFamily="18" charset="0"/>
              </a:endParaRPr>
            </a:p>
          </p:txBody>
        </p:sp>
        <p:sp>
          <p:nvSpPr>
            <p:cNvPr id="8" name="Freeform 10"/>
            <p:cNvSpPr>
              <a:spLocks noChangeArrowheads="1"/>
            </p:cNvSpPr>
            <p:nvPr/>
          </p:nvSpPr>
          <p:spPr bwMode="auto">
            <a:xfrm>
              <a:off x="384" y="960"/>
              <a:ext cx="144" cy="913"/>
            </a:xfrm>
            <a:custGeom>
              <a:avLst/>
              <a:gdLst>
                <a:gd name="T0" fmla="*/ 144 w 1000"/>
                <a:gd name="T1" fmla="*/ 913 h 1000"/>
                <a:gd name="T2" fmla="*/ 0 w 1000"/>
                <a:gd name="T3" fmla="*/ 913 h 1000"/>
                <a:gd name="T4" fmla="*/ 0 w 1000"/>
                <a:gd name="T5" fmla="*/ 0 h 1000"/>
                <a:gd name="T6" fmla="*/ 144 w 1000"/>
                <a:gd name="T7" fmla="*/ 0 h 1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0" h="1000">
                  <a:moveTo>
                    <a:pt x="1000" y="1000"/>
                  </a:moveTo>
                  <a:lnTo>
                    <a:pt x="0" y="1000"/>
                  </a:lnTo>
                  <a:lnTo>
                    <a:pt x="0" y="0"/>
                  </a:lnTo>
                  <a:lnTo>
                    <a:pt x="1000" y="0"/>
                  </a:lnTo>
                </a:path>
              </a:pathLst>
            </a:custGeom>
            <a:noFill/>
            <a:ln w="76200" cmpd="sng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9" name="Freeform 11"/>
            <p:cNvSpPr>
              <a:spLocks noChangeArrowheads="1"/>
            </p:cNvSpPr>
            <p:nvPr/>
          </p:nvSpPr>
          <p:spPr bwMode="auto">
            <a:xfrm>
              <a:off x="4944" y="762"/>
              <a:ext cx="165" cy="864"/>
            </a:xfrm>
            <a:custGeom>
              <a:avLst/>
              <a:gdLst>
                <a:gd name="T0" fmla="*/ 0 w 1000"/>
                <a:gd name="T1" fmla="*/ 0 h 1000"/>
                <a:gd name="T2" fmla="*/ 165 w 1000"/>
                <a:gd name="T3" fmla="*/ 0 h 1000"/>
                <a:gd name="T4" fmla="*/ 165 w 1000"/>
                <a:gd name="T5" fmla="*/ 864 h 1000"/>
                <a:gd name="T6" fmla="*/ 0 w 1000"/>
                <a:gd name="T7" fmla="*/ 864 h 1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0" h="1000">
                  <a:moveTo>
                    <a:pt x="0" y="0"/>
                  </a:moveTo>
                  <a:lnTo>
                    <a:pt x="1000" y="0"/>
                  </a:lnTo>
                  <a:lnTo>
                    <a:pt x="1000" y="1000"/>
                  </a:lnTo>
                  <a:lnTo>
                    <a:pt x="0" y="1000"/>
                  </a:lnTo>
                </a:path>
              </a:pathLst>
            </a:custGeom>
            <a:noFill/>
            <a:ln w="7620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717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581400"/>
            <a:ext cx="5638800" cy="19050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718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38200" y="1443038"/>
            <a:ext cx="7086600" cy="16002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14A6F-EFAC-48AD-8111-E50A32B2AEA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4195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6D02A-5FA3-45AF-9CC0-FAE9D3CBE2E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808644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58312-6E9B-4C5D-9A07-247DD6B318A2}" type="datetimeFigureOut">
              <a:rPr lang="es-ES"/>
              <a:pPr>
                <a:defRPr/>
              </a:pPr>
              <a:t>12/06/2019</a:t>
            </a:fld>
            <a:endParaRPr lang="es-ES"/>
          </a:p>
        </p:txBody>
      </p:sp>
      <p:sp>
        <p:nvSpPr>
          <p:cNvPr id="8" name="1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62089-9AA1-4CC5-83D2-786D74FF88F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1917226"/>
      </p:ext>
    </p:extLst>
  </p:cSld>
  <p:clrMapOvr>
    <a:masterClrMapping/>
  </p:clrMapOvr>
  <p:transition spd="med">
    <p:wipe dir="r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055A7-48C6-41D2-A63A-76B7F0AA7731}" type="datetimeFigureOut">
              <a:rPr lang="es-ES"/>
              <a:pPr>
                <a:defRPr/>
              </a:pPr>
              <a:t>12/06/2019</a:t>
            </a:fld>
            <a:endParaRPr lang="es-ES"/>
          </a:p>
        </p:txBody>
      </p:sp>
      <p:sp>
        <p:nvSpPr>
          <p:cNvPr id="4" name="1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DA33E-A574-47B4-A575-B3C445B475A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4602175"/>
      </p:ext>
    </p:extLst>
  </p:cSld>
  <p:clrMapOvr>
    <a:masterClrMapping/>
  </p:clrMapOvr>
  <p:transition spd="med">
    <p:wipe dir="r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3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3311B-4B27-40F7-AE48-4C7AEC832ED5}" type="datetimeFigureOut">
              <a:rPr lang="es-ES"/>
              <a:pPr>
                <a:defRPr/>
              </a:pPr>
              <a:t>12/06/2019</a:t>
            </a:fld>
            <a:endParaRPr lang="es-ES"/>
          </a:p>
        </p:txBody>
      </p:sp>
      <p:sp>
        <p:nvSpPr>
          <p:cNvPr id="4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082DB-BC1C-49A1-948C-9E635038331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1813603"/>
      </p:ext>
    </p:extLst>
  </p:cSld>
  <p:clrMapOvr>
    <a:masterClrMapping/>
  </p:clrMapOvr>
  <p:transition spd="med">
    <p:wipe dir="r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147B3-C20A-4456-B65C-3ACA18149AD6}" type="datetimeFigureOut">
              <a:rPr lang="es-ES"/>
              <a:pPr>
                <a:defRPr/>
              </a:pPr>
              <a:t>12/06/2019</a:t>
            </a:fld>
            <a:endParaRPr lang="es-ES"/>
          </a:p>
        </p:txBody>
      </p:sp>
      <p:sp>
        <p:nvSpPr>
          <p:cNvPr id="6" name="1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0FAD2-EBFB-4CDC-96CB-2CCA9BAEAF6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4958008"/>
      </p:ext>
    </p:extLst>
  </p:cSld>
  <p:clrMapOvr>
    <a:masterClrMapping/>
  </p:clrMapOvr>
  <p:transition spd="med">
    <p:wipe dir="r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6" name="5 Redondear rectángulo de esquina sencilla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/>
          </a:p>
        </p:txBody>
      </p:sp>
      <p:sp>
        <p:nvSpPr>
          <p:cNvPr id="7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B13A0-F065-4DD7-B218-8BBC7B8E49A8}" type="datetimeFigureOut">
              <a:rPr lang="es-ES"/>
              <a:pPr>
                <a:defRPr/>
              </a:pPr>
              <a:t>12/06/2019</a:t>
            </a:fld>
            <a:endParaRPr lang="es-ES"/>
          </a:p>
        </p:txBody>
      </p:sp>
      <p:sp>
        <p:nvSpPr>
          <p:cNvPr id="8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B25C1-0F14-4A3D-B392-E8B8B3CBDF2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6883546"/>
      </p:ext>
    </p:extLst>
  </p:cSld>
  <p:clrMapOvr>
    <a:masterClrMapping/>
  </p:clrMapOvr>
  <p:transition spd="med">
    <p:wipe dir="r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2E33B-5E52-4098-AA38-EF517B6D53D2}" type="datetimeFigureOut">
              <a:rPr lang="es-ES"/>
              <a:pPr>
                <a:defRPr/>
              </a:pPr>
              <a:t>12/06/2019</a:t>
            </a:fld>
            <a:endParaRPr lang="es-ES"/>
          </a:p>
        </p:txBody>
      </p:sp>
      <p:sp>
        <p:nvSpPr>
          <p:cNvPr id="5" name="1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42AB1-926E-4C2A-8F28-30543DDCB76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4022235"/>
      </p:ext>
    </p:extLst>
  </p:cSld>
  <p:clrMapOvr>
    <a:masterClrMapping/>
  </p:clrMapOvr>
  <p:transition spd="med">
    <p:wipe dir="r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0C045-A0B4-4150-887F-93B87259D335}" type="datetimeFigureOut">
              <a:rPr lang="es-ES"/>
              <a:pPr>
                <a:defRPr/>
              </a:pPr>
              <a:t>12/06/2019</a:t>
            </a:fld>
            <a:endParaRPr lang="es-ES"/>
          </a:p>
        </p:txBody>
      </p:sp>
      <p:sp>
        <p:nvSpPr>
          <p:cNvPr id="5" name="1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F3A8D-125C-4F13-B0D2-124E8A345F3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9891904"/>
      </p:ext>
    </p:extLst>
  </p:cSld>
  <p:clrMapOvr>
    <a:masterClrMapping/>
  </p:clrMapOvr>
  <p:transition spd="med">
    <p:wipe dir="r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A5005-A9BE-41AB-9CF0-58602E216198}" type="datetimeFigureOut">
              <a:rPr lang="es-ES"/>
              <a:pPr>
                <a:defRPr/>
              </a:pPr>
              <a:t>12/06/2019</a:t>
            </a:fld>
            <a:endParaRPr lang="es-ES"/>
          </a:p>
        </p:txBody>
      </p:sp>
      <p:sp>
        <p:nvSpPr>
          <p:cNvPr id="3" name="1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CC517-6B53-4EFC-ACD8-EEF2814B0A4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6698074"/>
      </p:ext>
    </p:extLst>
  </p:cSld>
  <p:clrMapOvr>
    <a:masterClrMapping/>
  </p:clrMapOvr>
  <p:transition spd="med">
    <p:wipe dir="r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D13FE-803F-4E69-BE61-FC676855C9A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632618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s-ES" altLang="en-US"/>
              <a:t>Haga clic para cambiar el estilo de título	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s-ES" altLang="en-US"/>
              <a:t>Haga clic para modificar el estilo de subtítulo del patrón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A22CF-6029-4FD0-B314-C321D7FBF1BC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456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18300" y="0"/>
            <a:ext cx="1914525" cy="61039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71550" y="0"/>
            <a:ext cx="5594350" cy="61039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76618-2596-4CC9-AE90-D7FEB36135A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219334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60425-09D7-4A9B-9C57-B1A922ABCDF5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11750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94CEB-FF56-4F18-9286-64AA578406C5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60780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DB4D2-81E7-4CCE-BE62-7409FB232460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34706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8F605-5A8E-4AF6-8BC9-7AABF28ED298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37221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27A6F-0F1E-49B7-9106-AAA8A5AEDF08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58589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A9124-BD73-461D-9D08-90A317DBD639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40120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084AA-3305-4CFE-B12D-84FCEB984216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97609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037F6-B6EF-4ACE-8048-D5267FDB04B0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39109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24124-37E8-4D18-B2B3-573EE8D9B49A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53947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09EEE-BB6F-4BF7-99A2-99B7EADF4A6F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17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20" name="19 Subtítulo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7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420AB-ACE7-4FA2-8CCB-3CFB0E7C7106}" type="datetimeFigureOut">
              <a:rPr lang="es-ES"/>
              <a:pPr>
                <a:defRPr/>
              </a:pPr>
              <a:t>12/06/2019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7BDE8-C567-4C7F-8390-DDE5B0202EB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5555713"/>
      </p:ext>
    </p:extLst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54447-225F-4CB5-8AA3-EC9231E8E41E}" type="datetimeFigureOut">
              <a:rPr lang="es-ES"/>
              <a:pPr>
                <a:defRPr/>
              </a:pPr>
              <a:t>12/06/2019</a:t>
            </a:fld>
            <a:endParaRPr lang="es-ES"/>
          </a:p>
        </p:txBody>
      </p:sp>
      <p:sp>
        <p:nvSpPr>
          <p:cNvPr id="5" name="1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043C4-2C14-4C8C-A301-E79C0454900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6011458"/>
      </p:ext>
    </p:extLst>
  </p:cSld>
  <p:clrMapOvr>
    <a:masterClrMapping/>
  </p:clrMapOvr>
  <p:transition spd="med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43196-D423-41E1-9874-72ADCBE23F38}" type="datetimeFigureOut">
              <a:rPr lang="es-ES"/>
              <a:pPr>
                <a:defRPr/>
              </a:pPr>
              <a:t>12/06/2019</a:t>
            </a:fld>
            <a:endParaRPr lang="es-ES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BFE42-DB94-41FB-A291-6C66B7E43DE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7406640"/>
      </p:ext>
    </p:extLst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F505B-C3A8-4C7F-A709-7E9A303DFA37}" type="datetimeFigureOut">
              <a:rPr lang="es-ES"/>
              <a:pPr>
                <a:defRPr/>
              </a:pPr>
              <a:t>12/06/2019</a:t>
            </a:fld>
            <a:endParaRPr lang="es-ES"/>
          </a:p>
        </p:txBody>
      </p:sp>
      <p:sp>
        <p:nvSpPr>
          <p:cNvPr id="6" name="1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F19EB-E496-431C-A190-93B7779A5FE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1178747"/>
      </p:ext>
    </p:extLst>
  </p:cSld>
  <p:clrMapOvr>
    <a:masterClrMapping/>
  </p:clrMapOvr>
  <p:transition spd="med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72EB7-6CFA-4BD3-90AA-D5D31E8022F2}" type="datetimeFigureOut">
              <a:rPr lang="es-ES"/>
              <a:pPr>
                <a:defRPr/>
              </a:pPr>
              <a:t>12/06/2019</a:t>
            </a:fld>
            <a:endParaRPr lang="es-ES"/>
          </a:p>
        </p:txBody>
      </p:sp>
      <p:sp>
        <p:nvSpPr>
          <p:cNvPr id="8" name="1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46304-2D76-47DE-8894-162644FC383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0364242"/>
      </p:ext>
    </p:extLst>
  </p:cSld>
  <p:clrMapOvr>
    <a:masterClrMapping/>
  </p:clrMapOvr>
  <p:transition spd="med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6A53C-0070-4832-AD0A-EC20040C8850}" type="datetimeFigureOut">
              <a:rPr lang="es-ES"/>
              <a:pPr>
                <a:defRPr/>
              </a:pPr>
              <a:t>12/06/2019</a:t>
            </a:fld>
            <a:endParaRPr lang="es-ES"/>
          </a:p>
        </p:txBody>
      </p:sp>
      <p:sp>
        <p:nvSpPr>
          <p:cNvPr id="4" name="1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C3801-9857-413C-A5F2-F14D28BAFEB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2349540"/>
      </p:ext>
    </p:extLst>
  </p:cSld>
  <p:clrMapOvr>
    <a:masterClrMapping/>
  </p:clrMapOvr>
  <p:transition spd="med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3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B73EA-B98E-4598-A860-3495BD30D3E0}" type="datetimeFigureOut">
              <a:rPr lang="es-ES"/>
              <a:pPr>
                <a:defRPr/>
              </a:pPr>
              <a:t>12/06/2019</a:t>
            </a:fld>
            <a:endParaRPr lang="es-ES"/>
          </a:p>
        </p:txBody>
      </p:sp>
      <p:sp>
        <p:nvSpPr>
          <p:cNvPr id="4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3625E-ABD9-4BE9-9F65-9BA2AD8C933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1230990"/>
      </p:ext>
    </p:extLst>
  </p:cSld>
  <p:clrMapOvr>
    <a:masterClrMapping/>
  </p:clrMapOvr>
  <p:transition spd="med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B704C-3FC2-4EE4-A612-416D6E8CE2F6}" type="datetimeFigureOut">
              <a:rPr lang="es-ES"/>
              <a:pPr>
                <a:defRPr/>
              </a:pPr>
              <a:t>12/06/2019</a:t>
            </a:fld>
            <a:endParaRPr lang="es-ES"/>
          </a:p>
        </p:txBody>
      </p:sp>
      <p:sp>
        <p:nvSpPr>
          <p:cNvPr id="6" name="1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4403A-02C2-46CA-906F-7C342842C2F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8079811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5A6C0-C21C-495A-AE0D-FCC5609D619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48064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6" name="5 Redondear rectángulo de esquina sencilla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/>
          </a:p>
        </p:txBody>
      </p:sp>
      <p:sp>
        <p:nvSpPr>
          <p:cNvPr id="7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F008D-DABF-48F5-AC2C-4395493A4D1B}" type="datetimeFigureOut">
              <a:rPr lang="es-ES"/>
              <a:pPr>
                <a:defRPr/>
              </a:pPr>
              <a:t>12/06/2019</a:t>
            </a:fld>
            <a:endParaRPr lang="es-ES"/>
          </a:p>
        </p:txBody>
      </p:sp>
      <p:sp>
        <p:nvSpPr>
          <p:cNvPr id="8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3C581-E636-4104-A674-FA1C4D991BA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7497113"/>
      </p:ext>
    </p:extLst>
  </p:cSld>
  <p:clrMapOvr>
    <a:masterClrMapping/>
  </p:clrMapOvr>
  <p:transition spd="med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3726A-73DA-43F3-ABE6-830B6E27C6A1}" type="datetimeFigureOut">
              <a:rPr lang="es-ES"/>
              <a:pPr>
                <a:defRPr/>
              </a:pPr>
              <a:t>12/06/2019</a:t>
            </a:fld>
            <a:endParaRPr lang="es-ES"/>
          </a:p>
        </p:txBody>
      </p:sp>
      <p:sp>
        <p:nvSpPr>
          <p:cNvPr id="5" name="1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26DA9-C9F6-4EB3-9370-69F1CCBBC05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7074393"/>
      </p:ext>
    </p:extLst>
  </p:cSld>
  <p:clrMapOvr>
    <a:masterClrMapping/>
  </p:clrMapOvr>
  <p:transition spd="med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B07A3-4FCE-48AB-871A-4363AA8E14FB}" type="datetimeFigureOut">
              <a:rPr lang="es-ES"/>
              <a:pPr>
                <a:defRPr/>
              </a:pPr>
              <a:t>12/06/2019</a:t>
            </a:fld>
            <a:endParaRPr lang="es-ES"/>
          </a:p>
        </p:txBody>
      </p:sp>
      <p:sp>
        <p:nvSpPr>
          <p:cNvPr id="5" name="1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C1DC3-A4A6-4789-9D07-E589F1E6596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2509830"/>
      </p:ext>
    </p:extLst>
  </p:cSld>
  <p:clrMapOvr>
    <a:masterClrMapping/>
  </p:clrMapOvr>
  <p:transition spd="med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1DF8C-AF08-48C7-9C1D-4D92EA6757A5}" type="datetimeFigureOut">
              <a:rPr lang="es-ES"/>
              <a:pPr>
                <a:defRPr/>
              </a:pPr>
              <a:t>12/06/2019</a:t>
            </a:fld>
            <a:endParaRPr lang="es-ES"/>
          </a:p>
        </p:txBody>
      </p:sp>
      <p:sp>
        <p:nvSpPr>
          <p:cNvPr id="3" name="1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4BEAE-05E9-42E6-B561-7727E9F9BAB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8096888"/>
      </p:ext>
    </p:extLst>
  </p:cSld>
  <p:clrMapOvr>
    <a:masterClrMapping/>
  </p:clrMapOvr>
  <p:transition spd="med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385F4-91F6-49DE-9980-492712855CC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6142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30"/>
          <p:cNvGrpSpPr>
            <a:grpSpLocks/>
          </p:cNvGrpSpPr>
          <p:nvPr/>
        </p:nvGrpSpPr>
        <p:grpSpPr bwMode="auto">
          <a:xfrm>
            <a:off x="0" y="914400"/>
            <a:ext cx="8686800" cy="2514600"/>
            <a:chOff x="0" y="576"/>
            <a:chExt cx="5472" cy="1584"/>
          </a:xfrm>
        </p:grpSpPr>
        <p:sp>
          <p:nvSpPr>
            <p:cNvPr id="5" name="Oval 1031"/>
            <p:cNvSpPr>
              <a:spLocks noChangeArrowheads="1"/>
            </p:cNvSpPr>
            <p:nvPr/>
          </p:nvSpPr>
          <p:spPr bwMode="auto">
            <a:xfrm>
              <a:off x="144" y="576"/>
              <a:ext cx="1584" cy="1584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s-ES" smtClean="0">
                <a:solidFill>
                  <a:srgbClr val="292929"/>
                </a:solidFill>
              </a:endParaRPr>
            </a:p>
          </p:txBody>
        </p:sp>
        <p:sp>
          <p:nvSpPr>
            <p:cNvPr id="6" name="Rectangle 1032"/>
            <p:cNvSpPr>
              <a:spLocks noChangeArrowheads="1"/>
            </p:cNvSpPr>
            <p:nvPr/>
          </p:nvSpPr>
          <p:spPr bwMode="hidden">
            <a:xfrm>
              <a:off x="0" y="1056"/>
              <a:ext cx="2976" cy="7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s-ES" sz="2400" smtClean="0">
                <a:solidFill>
                  <a:srgbClr val="292929"/>
                </a:solidFill>
                <a:latin typeface="Times New Roman" pitchFamily="18" charset="0"/>
              </a:endParaRPr>
            </a:p>
          </p:txBody>
        </p:sp>
        <p:sp>
          <p:nvSpPr>
            <p:cNvPr id="7" name="Rectangle 1033"/>
            <p:cNvSpPr>
              <a:spLocks noChangeArrowheads="1"/>
            </p:cNvSpPr>
            <p:nvPr/>
          </p:nvSpPr>
          <p:spPr bwMode="hidden">
            <a:xfrm>
              <a:off x="2496" y="1056"/>
              <a:ext cx="2976" cy="7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s-ES" sz="2400" smtClean="0">
                <a:solidFill>
                  <a:srgbClr val="292929"/>
                </a:solidFill>
                <a:latin typeface="Times New Roman" pitchFamily="18" charset="0"/>
              </a:endParaRPr>
            </a:p>
          </p:txBody>
        </p:sp>
        <p:sp>
          <p:nvSpPr>
            <p:cNvPr id="8" name="Freeform 1034"/>
            <p:cNvSpPr>
              <a:spLocks noChangeArrowheads="1"/>
            </p:cNvSpPr>
            <p:nvPr/>
          </p:nvSpPr>
          <p:spPr bwMode="auto">
            <a:xfrm>
              <a:off x="384" y="960"/>
              <a:ext cx="144" cy="913"/>
            </a:xfrm>
            <a:custGeom>
              <a:avLst/>
              <a:gdLst>
                <a:gd name="T0" fmla="*/ 144 w 1000"/>
                <a:gd name="T1" fmla="*/ 913 h 1000"/>
                <a:gd name="T2" fmla="*/ 0 w 1000"/>
                <a:gd name="T3" fmla="*/ 913 h 1000"/>
                <a:gd name="T4" fmla="*/ 0 w 1000"/>
                <a:gd name="T5" fmla="*/ 0 h 1000"/>
                <a:gd name="T6" fmla="*/ 144 w 1000"/>
                <a:gd name="T7" fmla="*/ 0 h 1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0" h="1000">
                  <a:moveTo>
                    <a:pt x="1000" y="1000"/>
                  </a:moveTo>
                  <a:lnTo>
                    <a:pt x="0" y="1000"/>
                  </a:lnTo>
                  <a:lnTo>
                    <a:pt x="0" y="0"/>
                  </a:lnTo>
                  <a:lnTo>
                    <a:pt x="1000" y="0"/>
                  </a:lnTo>
                </a:path>
              </a:pathLst>
            </a:custGeom>
            <a:noFill/>
            <a:ln w="76200" cmpd="sng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9" name="Freeform 1035"/>
            <p:cNvSpPr>
              <a:spLocks noChangeArrowheads="1"/>
            </p:cNvSpPr>
            <p:nvPr/>
          </p:nvSpPr>
          <p:spPr bwMode="auto">
            <a:xfrm>
              <a:off x="4944" y="762"/>
              <a:ext cx="165" cy="864"/>
            </a:xfrm>
            <a:custGeom>
              <a:avLst/>
              <a:gdLst>
                <a:gd name="T0" fmla="*/ 0 w 1000"/>
                <a:gd name="T1" fmla="*/ 0 h 1000"/>
                <a:gd name="T2" fmla="*/ 165 w 1000"/>
                <a:gd name="T3" fmla="*/ 0 h 1000"/>
                <a:gd name="T4" fmla="*/ 165 w 1000"/>
                <a:gd name="T5" fmla="*/ 864 h 1000"/>
                <a:gd name="T6" fmla="*/ 0 w 1000"/>
                <a:gd name="T7" fmla="*/ 864 h 1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0" h="1000">
                  <a:moveTo>
                    <a:pt x="0" y="0"/>
                  </a:moveTo>
                  <a:lnTo>
                    <a:pt x="1000" y="0"/>
                  </a:lnTo>
                  <a:lnTo>
                    <a:pt x="1000" y="1000"/>
                  </a:lnTo>
                  <a:lnTo>
                    <a:pt x="0" y="1000"/>
                  </a:lnTo>
                </a:path>
              </a:pathLst>
            </a:custGeom>
            <a:noFill/>
            <a:ln w="7620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278530" name="Rectangle 1026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581400"/>
            <a:ext cx="5638800" cy="19050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278540" name="Rectangle 1036"/>
          <p:cNvSpPr>
            <a:spLocks noGrp="1" noChangeArrowheads="1"/>
          </p:cNvSpPr>
          <p:nvPr>
            <p:ph type="ctrTitle"/>
          </p:nvPr>
        </p:nvSpPr>
        <p:spPr>
          <a:xfrm>
            <a:off x="838200" y="1443038"/>
            <a:ext cx="7086600" cy="16002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10" name="Rectangle 1027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" name="Rectangle 102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" name="Rectangle 102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478FB-778F-41E2-A453-A9430CE234E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90867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34FA9-6E8D-4E55-A89E-0FAAB22BE96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77778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465D4-6B72-4F9B-824C-C24E5B30958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95818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6DB16-CF22-45AF-91E7-2D6858E3F13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8153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F6D76-3199-4F86-9880-536C9BC9C55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2368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E239C-6E4D-4E62-9BCE-400C3D7B78B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59578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7E9E9-C04B-4B46-982C-7D1E5179CF4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00747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29629-AE48-433E-B708-CF56D78F98E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73505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A14FA-78CD-4B2C-B0AE-1334C08770F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88687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62881-26EC-407B-A278-256081E48B2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90439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96E96-3AC6-4A5F-B79F-8B8CCA4B224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60185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91313" y="96838"/>
            <a:ext cx="1919287" cy="59991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31863" y="96838"/>
            <a:ext cx="5607050" cy="59991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45F76-18FE-4FC5-A261-7CCC8BCE440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03603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BDE6B-730E-437D-B094-C0504F60565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4816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949325" y="1981200"/>
            <a:ext cx="7661275" cy="4114800"/>
          </a:xfrm>
        </p:spPr>
        <p:txBody>
          <a:bodyPr/>
          <a:lstStyle/>
          <a:p>
            <a:pPr lvl="0"/>
            <a:endParaRPr lang="es-E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A337A-5EC9-4953-B061-B7650C26FF3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34564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949325" y="1981200"/>
            <a:ext cx="3754438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856163" y="1981200"/>
            <a:ext cx="3754437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949325" y="4114800"/>
            <a:ext cx="3754438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856163" y="4114800"/>
            <a:ext cx="3754437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1E78B-FB32-489E-82BA-E7F70EB3779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10416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856163" y="1981200"/>
            <a:ext cx="3754437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856163" y="4114800"/>
            <a:ext cx="3754437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8F32F-E627-42FA-8975-53E80471CC9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6655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71550" y="1989138"/>
            <a:ext cx="37544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878388" y="1989138"/>
            <a:ext cx="375443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3C75E-774E-4CF4-AF47-09CD8D6CD8B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97781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30"/>
          <p:cNvGrpSpPr>
            <a:grpSpLocks/>
          </p:cNvGrpSpPr>
          <p:nvPr/>
        </p:nvGrpSpPr>
        <p:grpSpPr bwMode="auto">
          <a:xfrm>
            <a:off x="0" y="914400"/>
            <a:ext cx="8686800" cy="2514600"/>
            <a:chOff x="0" y="576"/>
            <a:chExt cx="5472" cy="1584"/>
          </a:xfrm>
        </p:grpSpPr>
        <p:sp>
          <p:nvSpPr>
            <p:cNvPr id="5" name="Oval 1031"/>
            <p:cNvSpPr>
              <a:spLocks noChangeArrowheads="1"/>
            </p:cNvSpPr>
            <p:nvPr/>
          </p:nvSpPr>
          <p:spPr bwMode="auto">
            <a:xfrm>
              <a:off x="144" y="576"/>
              <a:ext cx="1584" cy="1584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s-ES" smtClean="0">
                <a:solidFill>
                  <a:srgbClr val="292929"/>
                </a:solidFill>
              </a:endParaRPr>
            </a:p>
          </p:txBody>
        </p:sp>
        <p:sp>
          <p:nvSpPr>
            <p:cNvPr id="6" name="Rectangle 1032"/>
            <p:cNvSpPr>
              <a:spLocks noChangeArrowheads="1"/>
            </p:cNvSpPr>
            <p:nvPr/>
          </p:nvSpPr>
          <p:spPr bwMode="hidden">
            <a:xfrm>
              <a:off x="0" y="1056"/>
              <a:ext cx="2976" cy="7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s-ES" sz="2400" smtClean="0">
                <a:solidFill>
                  <a:srgbClr val="292929"/>
                </a:solidFill>
                <a:latin typeface="Times New Roman" pitchFamily="18" charset="0"/>
              </a:endParaRPr>
            </a:p>
          </p:txBody>
        </p:sp>
        <p:sp>
          <p:nvSpPr>
            <p:cNvPr id="7" name="Rectangle 1033"/>
            <p:cNvSpPr>
              <a:spLocks noChangeArrowheads="1"/>
            </p:cNvSpPr>
            <p:nvPr/>
          </p:nvSpPr>
          <p:spPr bwMode="hidden">
            <a:xfrm>
              <a:off x="2496" y="1056"/>
              <a:ext cx="2976" cy="7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s-ES" sz="2400" smtClean="0">
                <a:solidFill>
                  <a:srgbClr val="292929"/>
                </a:solidFill>
                <a:latin typeface="Times New Roman" pitchFamily="18" charset="0"/>
              </a:endParaRPr>
            </a:p>
          </p:txBody>
        </p:sp>
        <p:sp>
          <p:nvSpPr>
            <p:cNvPr id="8" name="Freeform 1034"/>
            <p:cNvSpPr>
              <a:spLocks noChangeArrowheads="1"/>
            </p:cNvSpPr>
            <p:nvPr/>
          </p:nvSpPr>
          <p:spPr bwMode="auto">
            <a:xfrm>
              <a:off x="384" y="960"/>
              <a:ext cx="144" cy="913"/>
            </a:xfrm>
            <a:custGeom>
              <a:avLst/>
              <a:gdLst>
                <a:gd name="T0" fmla="*/ 144 w 1000"/>
                <a:gd name="T1" fmla="*/ 913 h 1000"/>
                <a:gd name="T2" fmla="*/ 0 w 1000"/>
                <a:gd name="T3" fmla="*/ 913 h 1000"/>
                <a:gd name="T4" fmla="*/ 0 w 1000"/>
                <a:gd name="T5" fmla="*/ 0 h 1000"/>
                <a:gd name="T6" fmla="*/ 144 w 1000"/>
                <a:gd name="T7" fmla="*/ 0 h 1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0" h="1000">
                  <a:moveTo>
                    <a:pt x="1000" y="1000"/>
                  </a:moveTo>
                  <a:lnTo>
                    <a:pt x="0" y="1000"/>
                  </a:lnTo>
                  <a:lnTo>
                    <a:pt x="0" y="0"/>
                  </a:lnTo>
                  <a:lnTo>
                    <a:pt x="1000" y="0"/>
                  </a:lnTo>
                </a:path>
              </a:pathLst>
            </a:custGeom>
            <a:noFill/>
            <a:ln w="76200" cmpd="sng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9" name="Freeform 1035"/>
            <p:cNvSpPr>
              <a:spLocks noChangeArrowheads="1"/>
            </p:cNvSpPr>
            <p:nvPr/>
          </p:nvSpPr>
          <p:spPr bwMode="auto">
            <a:xfrm>
              <a:off x="4944" y="762"/>
              <a:ext cx="165" cy="864"/>
            </a:xfrm>
            <a:custGeom>
              <a:avLst/>
              <a:gdLst>
                <a:gd name="T0" fmla="*/ 0 w 1000"/>
                <a:gd name="T1" fmla="*/ 0 h 1000"/>
                <a:gd name="T2" fmla="*/ 165 w 1000"/>
                <a:gd name="T3" fmla="*/ 0 h 1000"/>
                <a:gd name="T4" fmla="*/ 165 w 1000"/>
                <a:gd name="T5" fmla="*/ 864 h 1000"/>
                <a:gd name="T6" fmla="*/ 0 w 1000"/>
                <a:gd name="T7" fmla="*/ 864 h 1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0" h="1000">
                  <a:moveTo>
                    <a:pt x="0" y="0"/>
                  </a:moveTo>
                  <a:lnTo>
                    <a:pt x="1000" y="0"/>
                  </a:lnTo>
                  <a:lnTo>
                    <a:pt x="1000" y="1000"/>
                  </a:lnTo>
                  <a:lnTo>
                    <a:pt x="0" y="1000"/>
                  </a:lnTo>
                </a:path>
              </a:pathLst>
            </a:custGeom>
            <a:noFill/>
            <a:ln w="7620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278530" name="Rectangle 1026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581400"/>
            <a:ext cx="5638800" cy="19050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278540" name="Rectangle 1036"/>
          <p:cNvSpPr>
            <a:spLocks noGrp="1" noChangeArrowheads="1"/>
          </p:cNvSpPr>
          <p:nvPr>
            <p:ph type="ctrTitle"/>
          </p:nvPr>
        </p:nvSpPr>
        <p:spPr>
          <a:xfrm>
            <a:off x="838200" y="1443038"/>
            <a:ext cx="7086600" cy="16002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10" name="Rectangle 1027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" name="Rectangle 102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" name="Rectangle 102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77ACE-8CB3-4636-A52C-91295F77A00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71056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39427-B1F4-4CF4-8B8F-7E3ABF84871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03989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C236F-DB2A-4C26-B6AF-D99F4E297D8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55210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9176A-CEB7-4F7C-A3AC-DE11E20451D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46148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DC375-A1FC-4464-AC96-B798E93ACCE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9886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DB9EB-C830-45CB-9A39-1A7B89FFA4D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12343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D3633-EF36-4AA8-B6F9-7426BDCB3E8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94171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161D5-0D18-47E8-A2A5-B2BFD89A21E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76248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2EBA0-CC3B-4E29-8262-9CF61FEB430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14509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53436-3B7C-4AC6-B820-E6E5EF2731C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7701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8E1BB-5343-48E7-9164-A3A01777140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105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91313" y="96838"/>
            <a:ext cx="1919287" cy="59991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31863" y="96838"/>
            <a:ext cx="5607050" cy="59991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06296-36D5-4E07-B2A4-36A4AD0988B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78846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D8447-5560-40AE-BDBE-F514D348353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06923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949325" y="1981200"/>
            <a:ext cx="7661275" cy="4114800"/>
          </a:xfrm>
        </p:spPr>
        <p:txBody>
          <a:bodyPr/>
          <a:lstStyle/>
          <a:p>
            <a:pPr lvl="0"/>
            <a:endParaRPr lang="es-E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C9635-1DCC-415E-9EC7-42B938CE4B8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04923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949325" y="1981200"/>
            <a:ext cx="3754438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856163" y="1981200"/>
            <a:ext cx="3754437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949325" y="4114800"/>
            <a:ext cx="3754438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856163" y="4114800"/>
            <a:ext cx="3754437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DA153-AA4E-4A14-8404-D18E45D2A9E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21601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856163" y="1981200"/>
            <a:ext cx="3754437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856163" y="4114800"/>
            <a:ext cx="3754437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0739D-F4A2-4CAB-98FE-54B57B3FF2A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26863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30"/>
          <p:cNvGrpSpPr>
            <a:grpSpLocks/>
          </p:cNvGrpSpPr>
          <p:nvPr/>
        </p:nvGrpSpPr>
        <p:grpSpPr bwMode="auto">
          <a:xfrm>
            <a:off x="0" y="914400"/>
            <a:ext cx="8686800" cy="2514600"/>
            <a:chOff x="0" y="576"/>
            <a:chExt cx="5472" cy="1584"/>
          </a:xfrm>
        </p:grpSpPr>
        <p:sp>
          <p:nvSpPr>
            <p:cNvPr id="5" name="Oval 1031"/>
            <p:cNvSpPr>
              <a:spLocks noChangeArrowheads="1"/>
            </p:cNvSpPr>
            <p:nvPr/>
          </p:nvSpPr>
          <p:spPr bwMode="auto">
            <a:xfrm>
              <a:off x="144" y="576"/>
              <a:ext cx="1584" cy="1584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s-ES" smtClean="0">
                <a:solidFill>
                  <a:srgbClr val="292929"/>
                </a:solidFill>
              </a:endParaRPr>
            </a:p>
          </p:txBody>
        </p:sp>
        <p:sp>
          <p:nvSpPr>
            <p:cNvPr id="6" name="Rectangle 1032"/>
            <p:cNvSpPr>
              <a:spLocks noChangeArrowheads="1"/>
            </p:cNvSpPr>
            <p:nvPr/>
          </p:nvSpPr>
          <p:spPr bwMode="hidden">
            <a:xfrm>
              <a:off x="0" y="1056"/>
              <a:ext cx="2976" cy="7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s-ES" sz="2400" smtClean="0">
                <a:solidFill>
                  <a:srgbClr val="292929"/>
                </a:solidFill>
                <a:latin typeface="Times New Roman" pitchFamily="18" charset="0"/>
              </a:endParaRPr>
            </a:p>
          </p:txBody>
        </p:sp>
        <p:sp>
          <p:nvSpPr>
            <p:cNvPr id="7" name="Rectangle 1033"/>
            <p:cNvSpPr>
              <a:spLocks noChangeArrowheads="1"/>
            </p:cNvSpPr>
            <p:nvPr/>
          </p:nvSpPr>
          <p:spPr bwMode="hidden">
            <a:xfrm>
              <a:off x="2496" y="1056"/>
              <a:ext cx="2976" cy="7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s-ES" sz="2400" smtClean="0">
                <a:solidFill>
                  <a:srgbClr val="292929"/>
                </a:solidFill>
                <a:latin typeface="Times New Roman" pitchFamily="18" charset="0"/>
              </a:endParaRPr>
            </a:p>
          </p:txBody>
        </p:sp>
        <p:sp>
          <p:nvSpPr>
            <p:cNvPr id="8" name="Freeform 1034"/>
            <p:cNvSpPr>
              <a:spLocks noChangeArrowheads="1"/>
            </p:cNvSpPr>
            <p:nvPr/>
          </p:nvSpPr>
          <p:spPr bwMode="auto">
            <a:xfrm>
              <a:off x="384" y="960"/>
              <a:ext cx="144" cy="913"/>
            </a:xfrm>
            <a:custGeom>
              <a:avLst/>
              <a:gdLst>
                <a:gd name="T0" fmla="*/ 144 w 1000"/>
                <a:gd name="T1" fmla="*/ 913 h 1000"/>
                <a:gd name="T2" fmla="*/ 0 w 1000"/>
                <a:gd name="T3" fmla="*/ 913 h 1000"/>
                <a:gd name="T4" fmla="*/ 0 w 1000"/>
                <a:gd name="T5" fmla="*/ 0 h 1000"/>
                <a:gd name="T6" fmla="*/ 144 w 1000"/>
                <a:gd name="T7" fmla="*/ 0 h 1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0" h="1000">
                  <a:moveTo>
                    <a:pt x="1000" y="1000"/>
                  </a:moveTo>
                  <a:lnTo>
                    <a:pt x="0" y="1000"/>
                  </a:lnTo>
                  <a:lnTo>
                    <a:pt x="0" y="0"/>
                  </a:lnTo>
                  <a:lnTo>
                    <a:pt x="1000" y="0"/>
                  </a:lnTo>
                </a:path>
              </a:pathLst>
            </a:custGeom>
            <a:noFill/>
            <a:ln w="76200" cmpd="sng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9" name="Freeform 1035"/>
            <p:cNvSpPr>
              <a:spLocks noChangeArrowheads="1"/>
            </p:cNvSpPr>
            <p:nvPr/>
          </p:nvSpPr>
          <p:spPr bwMode="auto">
            <a:xfrm>
              <a:off x="4944" y="762"/>
              <a:ext cx="165" cy="864"/>
            </a:xfrm>
            <a:custGeom>
              <a:avLst/>
              <a:gdLst>
                <a:gd name="T0" fmla="*/ 0 w 1000"/>
                <a:gd name="T1" fmla="*/ 0 h 1000"/>
                <a:gd name="T2" fmla="*/ 165 w 1000"/>
                <a:gd name="T3" fmla="*/ 0 h 1000"/>
                <a:gd name="T4" fmla="*/ 165 w 1000"/>
                <a:gd name="T5" fmla="*/ 864 h 1000"/>
                <a:gd name="T6" fmla="*/ 0 w 1000"/>
                <a:gd name="T7" fmla="*/ 864 h 1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0" h="1000">
                  <a:moveTo>
                    <a:pt x="0" y="0"/>
                  </a:moveTo>
                  <a:lnTo>
                    <a:pt x="1000" y="0"/>
                  </a:lnTo>
                  <a:lnTo>
                    <a:pt x="1000" y="1000"/>
                  </a:lnTo>
                  <a:lnTo>
                    <a:pt x="0" y="1000"/>
                  </a:lnTo>
                </a:path>
              </a:pathLst>
            </a:custGeom>
            <a:noFill/>
            <a:ln w="7620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278530" name="Rectangle 1026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581400"/>
            <a:ext cx="5638800" cy="19050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278540" name="Rectangle 1036"/>
          <p:cNvSpPr>
            <a:spLocks noGrp="1" noChangeArrowheads="1"/>
          </p:cNvSpPr>
          <p:nvPr>
            <p:ph type="ctrTitle"/>
          </p:nvPr>
        </p:nvSpPr>
        <p:spPr>
          <a:xfrm>
            <a:off x="838200" y="1443038"/>
            <a:ext cx="7086600" cy="16002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10" name="Rectangle 1027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" name="Rectangle 102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" name="Rectangle 102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02FF1-1AF8-4708-BE33-D7C085F7D0F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3946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492D8-A5A8-411C-8408-E6A4DF98F78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22916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9E0A7-F90B-4015-B6A1-7DCBD5C7F9E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01584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0E16A-9EC9-4AC1-897B-B46EBCDF85F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69076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85E4E-20F5-4960-9CDE-DE227BA922D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8724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0062E-9182-4900-A78D-2202BF9B1E1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96556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39C82-48E2-40CB-8A8C-EECE102A9DA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83898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A67E6-8E8E-4842-8E94-19696D05BE5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14920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1792B-4028-4F5C-80E3-A65654633D2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394802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D8071-CB67-45C7-B882-590A7254BB9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98010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637F8-E12A-4128-BE8D-6D930CE171B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36369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91313" y="96838"/>
            <a:ext cx="1919287" cy="59991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31863" y="96838"/>
            <a:ext cx="5607050" cy="59991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1A781-9630-4F6A-8426-F929688F54B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078745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DF383-7EBE-4AB6-934F-B213C334843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728991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949325" y="1981200"/>
            <a:ext cx="7661275" cy="4114800"/>
          </a:xfrm>
        </p:spPr>
        <p:txBody>
          <a:bodyPr/>
          <a:lstStyle/>
          <a:p>
            <a:pPr lvl="0"/>
            <a:endParaRPr lang="es-E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BC27C-92F3-4BD1-8775-FE0CBE4619A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156614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949325" y="1981200"/>
            <a:ext cx="3754438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856163" y="1981200"/>
            <a:ext cx="3754437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949325" y="4114800"/>
            <a:ext cx="3754438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856163" y="4114800"/>
            <a:ext cx="3754437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086B5-0367-448A-B77F-64C85B84DD6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14635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856163" y="1981200"/>
            <a:ext cx="3754437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856163" y="4114800"/>
            <a:ext cx="3754437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A7050-9365-47AE-B883-183EF73BD5A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3367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C1C83-686B-40D3-A730-7F109F091E9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605501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30"/>
          <p:cNvGrpSpPr>
            <a:grpSpLocks/>
          </p:cNvGrpSpPr>
          <p:nvPr/>
        </p:nvGrpSpPr>
        <p:grpSpPr bwMode="auto">
          <a:xfrm>
            <a:off x="0" y="914400"/>
            <a:ext cx="8686800" cy="2514600"/>
            <a:chOff x="0" y="576"/>
            <a:chExt cx="5472" cy="1584"/>
          </a:xfrm>
        </p:grpSpPr>
        <p:sp>
          <p:nvSpPr>
            <p:cNvPr id="5" name="Oval 1031"/>
            <p:cNvSpPr>
              <a:spLocks noChangeArrowheads="1"/>
            </p:cNvSpPr>
            <p:nvPr/>
          </p:nvSpPr>
          <p:spPr bwMode="auto">
            <a:xfrm>
              <a:off x="144" y="576"/>
              <a:ext cx="1584" cy="1584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s-ES" smtClean="0">
                <a:solidFill>
                  <a:srgbClr val="292929"/>
                </a:solidFill>
              </a:endParaRPr>
            </a:p>
          </p:txBody>
        </p:sp>
        <p:sp>
          <p:nvSpPr>
            <p:cNvPr id="6" name="Rectangle 1032"/>
            <p:cNvSpPr>
              <a:spLocks noChangeArrowheads="1"/>
            </p:cNvSpPr>
            <p:nvPr/>
          </p:nvSpPr>
          <p:spPr bwMode="hidden">
            <a:xfrm>
              <a:off x="0" y="1056"/>
              <a:ext cx="2976" cy="7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s-ES" sz="2400" smtClean="0">
                <a:solidFill>
                  <a:srgbClr val="292929"/>
                </a:solidFill>
                <a:latin typeface="Times New Roman" pitchFamily="18" charset="0"/>
              </a:endParaRPr>
            </a:p>
          </p:txBody>
        </p:sp>
        <p:sp>
          <p:nvSpPr>
            <p:cNvPr id="7" name="Rectangle 1033"/>
            <p:cNvSpPr>
              <a:spLocks noChangeArrowheads="1"/>
            </p:cNvSpPr>
            <p:nvPr/>
          </p:nvSpPr>
          <p:spPr bwMode="hidden">
            <a:xfrm>
              <a:off x="2496" y="1056"/>
              <a:ext cx="2976" cy="7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s-ES" sz="2400" smtClean="0">
                <a:solidFill>
                  <a:srgbClr val="292929"/>
                </a:solidFill>
                <a:latin typeface="Times New Roman" pitchFamily="18" charset="0"/>
              </a:endParaRPr>
            </a:p>
          </p:txBody>
        </p:sp>
        <p:sp>
          <p:nvSpPr>
            <p:cNvPr id="8" name="Freeform 1034"/>
            <p:cNvSpPr>
              <a:spLocks noChangeArrowheads="1"/>
            </p:cNvSpPr>
            <p:nvPr/>
          </p:nvSpPr>
          <p:spPr bwMode="auto">
            <a:xfrm>
              <a:off x="384" y="960"/>
              <a:ext cx="144" cy="913"/>
            </a:xfrm>
            <a:custGeom>
              <a:avLst/>
              <a:gdLst>
                <a:gd name="T0" fmla="*/ 144 w 1000"/>
                <a:gd name="T1" fmla="*/ 913 h 1000"/>
                <a:gd name="T2" fmla="*/ 0 w 1000"/>
                <a:gd name="T3" fmla="*/ 913 h 1000"/>
                <a:gd name="T4" fmla="*/ 0 w 1000"/>
                <a:gd name="T5" fmla="*/ 0 h 1000"/>
                <a:gd name="T6" fmla="*/ 144 w 1000"/>
                <a:gd name="T7" fmla="*/ 0 h 1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0" h="1000">
                  <a:moveTo>
                    <a:pt x="1000" y="1000"/>
                  </a:moveTo>
                  <a:lnTo>
                    <a:pt x="0" y="1000"/>
                  </a:lnTo>
                  <a:lnTo>
                    <a:pt x="0" y="0"/>
                  </a:lnTo>
                  <a:lnTo>
                    <a:pt x="1000" y="0"/>
                  </a:lnTo>
                </a:path>
              </a:pathLst>
            </a:custGeom>
            <a:noFill/>
            <a:ln w="76200" cmpd="sng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9" name="Freeform 1035"/>
            <p:cNvSpPr>
              <a:spLocks noChangeArrowheads="1"/>
            </p:cNvSpPr>
            <p:nvPr/>
          </p:nvSpPr>
          <p:spPr bwMode="auto">
            <a:xfrm>
              <a:off x="4944" y="762"/>
              <a:ext cx="165" cy="864"/>
            </a:xfrm>
            <a:custGeom>
              <a:avLst/>
              <a:gdLst>
                <a:gd name="T0" fmla="*/ 0 w 1000"/>
                <a:gd name="T1" fmla="*/ 0 h 1000"/>
                <a:gd name="T2" fmla="*/ 165 w 1000"/>
                <a:gd name="T3" fmla="*/ 0 h 1000"/>
                <a:gd name="T4" fmla="*/ 165 w 1000"/>
                <a:gd name="T5" fmla="*/ 864 h 1000"/>
                <a:gd name="T6" fmla="*/ 0 w 1000"/>
                <a:gd name="T7" fmla="*/ 864 h 1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0" h="1000">
                  <a:moveTo>
                    <a:pt x="0" y="0"/>
                  </a:moveTo>
                  <a:lnTo>
                    <a:pt x="1000" y="0"/>
                  </a:lnTo>
                  <a:lnTo>
                    <a:pt x="1000" y="1000"/>
                  </a:lnTo>
                  <a:lnTo>
                    <a:pt x="0" y="1000"/>
                  </a:lnTo>
                </a:path>
              </a:pathLst>
            </a:custGeom>
            <a:noFill/>
            <a:ln w="7620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278530" name="Rectangle 1026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581400"/>
            <a:ext cx="5638800" cy="19050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278540" name="Rectangle 1036"/>
          <p:cNvSpPr>
            <a:spLocks noGrp="1" noChangeArrowheads="1"/>
          </p:cNvSpPr>
          <p:nvPr>
            <p:ph type="ctrTitle"/>
          </p:nvPr>
        </p:nvSpPr>
        <p:spPr>
          <a:xfrm>
            <a:off x="838200" y="1443038"/>
            <a:ext cx="7086600" cy="16002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10" name="Rectangle 1027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" name="Rectangle 102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" name="Rectangle 102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85FB6-DF57-4718-B856-5AD0944E4E8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3154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D8076-7571-437A-A044-19E80600F87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15166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303BD-BDD2-4508-83C6-2FE4F25E095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821443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E3160-8939-4E1A-AC7D-49B5BF33E44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094045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9FB6F-25F8-48D0-8B07-40AEC464118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019674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9B252-D14C-4623-B94B-A48FFBD7F8E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887012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04FA3-5BCC-4BD4-98FC-21A00118B3D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4646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19ACB-69E6-4DFE-8EBF-B7D50674609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104002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951CC-41CD-4631-8CFE-FCA1DE42A40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29027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B4C75-B76F-4FBC-A04F-D990E840C51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5956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5C8FD-9B27-4D3E-BBA5-782CEBB913F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075929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91313" y="96838"/>
            <a:ext cx="1919287" cy="59991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31863" y="96838"/>
            <a:ext cx="5607050" cy="59991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3A447-BFBB-40C0-90C5-6DAFE15F3ED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99526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B317C-4E2B-4622-B1A4-8F56540415C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112286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949325" y="1981200"/>
            <a:ext cx="7661275" cy="4114800"/>
          </a:xfrm>
        </p:spPr>
        <p:txBody>
          <a:bodyPr/>
          <a:lstStyle/>
          <a:p>
            <a:pPr lvl="0"/>
            <a:endParaRPr lang="es-E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BC705-1043-4BD6-94A3-58D758D6766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4630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949325" y="1981200"/>
            <a:ext cx="3754438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856163" y="1981200"/>
            <a:ext cx="3754437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949325" y="4114800"/>
            <a:ext cx="3754438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856163" y="4114800"/>
            <a:ext cx="3754437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BD954-9412-420B-8A82-4B74B208D2A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118278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856163" y="1981200"/>
            <a:ext cx="3754437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856163" y="4114800"/>
            <a:ext cx="3754437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E46AE-361B-4EEB-A94D-342A4BAF9F4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832150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D3F93C8-91A9-42A4-B899-F858F42A8AC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178783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1A4571A-08A8-4F8C-8AC3-043CF5DD559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478284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D36F402-E025-4314-AAFA-AC84FC4A151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556805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A5897F9-B3CF-404E-A79E-1A4A1E25EE2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632591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C19C342-DD66-4808-9DCB-AEE274FC85E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5577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B5BBB-936D-4999-AD60-5751BA1E72E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777152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9D4E5E8-9D06-4B05-8222-54D023E28DE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166491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EFC11EB-1205-4FAC-949D-AF172FBE456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432783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9DA2B53-C4F5-4D9B-91E8-B4B686DC4CD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351981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BE279ED-43DE-4F5A-9C0F-1A1C9E48389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995384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1C4A446-99FA-4C97-BFF1-A2B1CB59B3C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257045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5CB69E4-0C7A-4EA3-8115-D523D521359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929817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20" name="19 Subtítulo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7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F21F2-1A07-4193-82F7-1A47192F7784}" type="datetimeFigureOut">
              <a:rPr lang="es-ES"/>
              <a:pPr>
                <a:defRPr/>
              </a:pPr>
              <a:t>12/06/2019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8ECE5-5F4E-4BB8-8172-883017D3D5A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8735834"/>
      </p:ext>
    </p:extLst>
  </p:cSld>
  <p:clrMapOvr>
    <a:masterClrMapping/>
  </p:clrMapOvr>
  <p:transition spd="med">
    <p:wipe dir="r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6158C-1501-4833-B792-0F77B0587133}" type="datetimeFigureOut">
              <a:rPr lang="es-ES"/>
              <a:pPr>
                <a:defRPr/>
              </a:pPr>
              <a:t>12/06/2019</a:t>
            </a:fld>
            <a:endParaRPr lang="es-ES"/>
          </a:p>
        </p:txBody>
      </p:sp>
      <p:sp>
        <p:nvSpPr>
          <p:cNvPr id="5" name="1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48950-83E5-4825-9FD5-C1414D28C00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8920350"/>
      </p:ext>
    </p:extLst>
  </p:cSld>
  <p:clrMapOvr>
    <a:masterClrMapping/>
  </p:clrMapOvr>
  <p:transition spd="med">
    <p:wipe dir="r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63191-5BBA-48AE-9AF8-48632C5A12DC}" type="datetimeFigureOut">
              <a:rPr lang="es-ES"/>
              <a:pPr>
                <a:defRPr/>
              </a:pPr>
              <a:t>12/06/2019</a:t>
            </a:fld>
            <a:endParaRPr lang="es-ES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1105A-10FC-4922-8883-CC378473F20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4528472"/>
      </p:ext>
    </p:extLst>
  </p:cSld>
  <p:clrMapOvr>
    <a:masterClrMapping/>
  </p:clrMapOvr>
  <p:transition spd="med">
    <p:wipe dir="r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AF903-6450-42F9-9C7D-3F0320D2580A}" type="datetimeFigureOut">
              <a:rPr lang="es-ES"/>
              <a:pPr>
                <a:defRPr/>
              </a:pPr>
              <a:t>12/06/2019</a:t>
            </a:fld>
            <a:endParaRPr lang="es-ES"/>
          </a:p>
        </p:txBody>
      </p:sp>
      <p:sp>
        <p:nvSpPr>
          <p:cNvPr id="6" name="1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803A7-49ED-4C6C-945F-305C2E83694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1122504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1377950"/>
            <a:ext cx="2133600" cy="1016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s-ES" altLang="es-ES" sz="2400" smtClean="0">
              <a:latin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447800" y="1377950"/>
            <a:ext cx="7239000" cy="101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s-ES" altLang="es-ES" sz="2400" smtClean="0">
              <a:latin typeface="Times New Roman" pitchFamily="18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0"/>
            <a:ext cx="7158038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cambiar el estilo de título	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550" y="1989138"/>
            <a:ext cx="76612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4615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4752B81-428E-408E-A06B-DAED38C199C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033" name="Freeform 9"/>
          <p:cNvSpPr>
            <a:spLocks noChangeArrowheads="1"/>
          </p:cNvSpPr>
          <p:nvPr/>
        </p:nvSpPr>
        <p:spPr bwMode="auto">
          <a:xfrm>
            <a:off x="838200" y="561975"/>
            <a:ext cx="152400" cy="1066800"/>
          </a:xfrm>
          <a:custGeom>
            <a:avLst/>
            <a:gdLst>
              <a:gd name="T0" fmla="*/ 152400 w 1000"/>
              <a:gd name="T1" fmla="*/ 1066800 h 1000"/>
              <a:gd name="T2" fmla="*/ 0 w 1000"/>
              <a:gd name="T3" fmla="*/ 1066800 h 1000"/>
              <a:gd name="T4" fmla="*/ 0 w 1000"/>
              <a:gd name="T5" fmla="*/ 0 h 1000"/>
              <a:gd name="T6" fmla="*/ 152400 w 1000"/>
              <a:gd name="T7" fmla="*/ 0 h 1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0" h="1000">
                <a:moveTo>
                  <a:pt x="1000" y="1000"/>
                </a:moveTo>
                <a:lnTo>
                  <a:pt x="0" y="1000"/>
                </a:ln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76200" cmpd="sng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034" name="Freeform 10"/>
          <p:cNvSpPr>
            <a:spLocks noChangeArrowheads="1"/>
          </p:cNvSpPr>
          <p:nvPr/>
        </p:nvSpPr>
        <p:spPr bwMode="auto">
          <a:xfrm>
            <a:off x="8262938" y="269875"/>
            <a:ext cx="152400" cy="1073150"/>
          </a:xfrm>
          <a:custGeom>
            <a:avLst/>
            <a:gdLst>
              <a:gd name="T0" fmla="*/ 0 w 1000"/>
              <a:gd name="T1" fmla="*/ 0 h 1000"/>
              <a:gd name="T2" fmla="*/ 152400 w 1000"/>
              <a:gd name="T3" fmla="*/ 0 h 1000"/>
              <a:gd name="T4" fmla="*/ 152400 w 1000"/>
              <a:gd name="T5" fmla="*/ 1073150 h 1000"/>
              <a:gd name="T6" fmla="*/ 0 w 1000"/>
              <a:gd name="T7" fmla="*/ 1073150 h 1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0" h="1000">
                <a:moveTo>
                  <a:pt x="0" y="0"/>
                </a:moveTo>
                <a:lnTo>
                  <a:pt x="1000" y="0"/>
                </a:lnTo>
                <a:lnTo>
                  <a:pt x="1000" y="1000"/>
                </a:lnTo>
                <a:lnTo>
                  <a:pt x="0" y="100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pic>
        <p:nvPicPr>
          <p:cNvPr id="1035" name="Picture 4" descr="j028603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692150"/>
            <a:ext cx="1063625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" name="WordArt 5"/>
          <p:cNvSpPr>
            <a:spLocks noChangeArrowheads="1" noChangeShapeType="1" noTextEdit="1"/>
          </p:cNvSpPr>
          <p:nvPr/>
        </p:nvSpPr>
        <p:spPr bwMode="auto">
          <a:xfrm rot="227264">
            <a:off x="7019925" y="333375"/>
            <a:ext cx="938213" cy="431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s-ES" sz="3600" i="1" kern="10"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PREDICT-CCRT</a:t>
            </a:r>
          </a:p>
        </p:txBody>
      </p:sp>
      <p:sp>
        <p:nvSpPr>
          <p:cNvPr id="1037" name="WordArt 6"/>
          <p:cNvSpPr>
            <a:spLocks noChangeArrowheads="1" noChangeShapeType="1" noTextEdit="1"/>
          </p:cNvSpPr>
          <p:nvPr/>
        </p:nvSpPr>
        <p:spPr bwMode="auto">
          <a:xfrm rot="6018597">
            <a:off x="7704931" y="943769"/>
            <a:ext cx="790575" cy="287338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s-ES" sz="2400" b="1" kern="10"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00"/>
                </a:solidFill>
                <a:latin typeface="John Handy LET"/>
              </a:rPr>
              <a:t>España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447675" indent="-4476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89000" indent="-43973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¡"/>
        <a:defRPr sz="2800">
          <a:solidFill>
            <a:schemeClr val="tx1"/>
          </a:solidFill>
          <a:latin typeface="+mn-lt"/>
          <a:cs typeface="+mn-cs"/>
        </a:defRPr>
      </a:lvl2pPr>
      <a:lvl3pPr marL="1293813" indent="-4032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81163" indent="-385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¡"/>
        <a:defRPr sz="2000">
          <a:solidFill>
            <a:schemeClr val="tx1"/>
          </a:solidFill>
          <a:latin typeface="+mn-lt"/>
          <a:cs typeface="+mn-cs"/>
        </a:defRPr>
      </a:lvl4pPr>
      <a:lvl5pPr marL="2070100" indent="-3873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273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845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417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989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3" name="12 Marcador de título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2055" name="3 Marcador de texto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  <a:endParaRPr lang="en-US" altLang="es-ES" smtClean="0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A7A39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93D98EC-618B-49EA-8C63-809E653C2F07}" type="datetimeFigureOut">
              <a:rPr lang="es-ES"/>
              <a:pPr>
                <a:defRPr/>
              </a:pPr>
              <a:t>12/06/2019</a:t>
            </a:fld>
            <a:endParaRPr lang="es-ES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A7A39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A7A39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7363957-6542-4820-8967-21FBAA9015F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3959" r:id="rId2"/>
    <p:sldLayoutId id="2147484033" r:id="rId3"/>
    <p:sldLayoutId id="2147483960" r:id="rId4"/>
    <p:sldLayoutId id="2147483961" r:id="rId5"/>
    <p:sldLayoutId id="2147483962" r:id="rId6"/>
    <p:sldLayoutId id="2147484034" r:id="rId7"/>
    <p:sldLayoutId id="2147483963" r:id="rId8"/>
    <p:sldLayoutId id="2147484035" r:id="rId9"/>
    <p:sldLayoutId id="2147483964" r:id="rId10"/>
    <p:sldLayoutId id="2147483965" r:id="rId11"/>
    <p:sldLayoutId id="2147483966" r:id="rId12"/>
    <p:sldLayoutId id="2147484036" r:id="rId13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1377950"/>
            <a:ext cx="2133600" cy="1016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GB" altLang="es-ES" sz="2400" smtClean="0">
              <a:solidFill>
                <a:srgbClr val="292929"/>
              </a:solidFill>
              <a:latin typeface="Times New Roman" pitchFamily="18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447800" y="1377950"/>
            <a:ext cx="7239000" cy="101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GB" altLang="es-ES" sz="2400" smtClean="0">
              <a:solidFill>
                <a:srgbClr val="292929"/>
              </a:solidFill>
              <a:latin typeface="Times New Roman" pitchFamily="18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31863" y="96838"/>
            <a:ext cx="715803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cambiar el estilo de título	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1981200"/>
            <a:ext cx="76612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27751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4615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29292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7751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29292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7751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29292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32E94BC-615D-4AD7-8F4A-7CB724CB6F9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3081" name="Freeform 9"/>
          <p:cNvSpPr>
            <a:spLocks noChangeArrowheads="1"/>
          </p:cNvSpPr>
          <p:nvPr/>
        </p:nvSpPr>
        <p:spPr bwMode="auto">
          <a:xfrm>
            <a:off x="838200" y="561975"/>
            <a:ext cx="152400" cy="1066800"/>
          </a:xfrm>
          <a:custGeom>
            <a:avLst/>
            <a:gdLst>
              <a:gd name="T0" fmla="*/ 152400 w 1000"/>
              <a:gd name="T1" fmla="*/ 1066800 h 1000"/>
              <a:gd name="T2" fmla="*/ 0 w 1000"/>
              <a:gd name="T3" fmla="*/ 1066800 h 1000"/>
              <a:gd name="T4" fmla="*/ 0 w 1000"/>
              <a:gd name="T5" fmla="*/ 0 h 1000"/>
              <a:gd name="T6" fmla="*/ 152400 w 1000"/>
              <a:gd name="T7" fmla="*/ 0 h 1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0" h="1000">
                <a:moveTo>
                  <a:pt x="1000" y="1000"/>
                </a:moveTo>
                <a:lnTo>
                  <a:pt x="0" y="1000"/>
                </a:ln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76200" cmpd="sng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082" name="Freeform 10"/>
          <p:cNvSpPr>
            <a:spLocks noChangeArrowheads="1"/>
          </p:cNvSpPr>
          <p:nvPr/>
        </p:nvSpPr>
        <p:spPr bwMode="auto">
          <a:xfrm>
            <a:off x="8262938" y="269875"/>
            <a:ext cx="152400" cy="1073150"/>
          </a:xfrm>
          <a:custGeom>
            <a:avLst/>
            <a:gdLst>
              <a:gd name="T0" fmla="*/ 0 w 1000"/>
              <a:gd name="T1" fmla="*/ 0 h 1000"/>
              <a:gd name="T2" fmla="*/ 152400 w 1000"/>
              <a:gd name="T3" fmla="*/ 0 h 1000"/>
              <a:gd name="T4" fmla="*/ 152400 w 1000"/>
              <a:gd name="T5" fmla="*/ 1073150 h 1000"/>
              <a:gd name="T6" fmla="*/ 0 w 1000"/>
              <a:gd name="T7" fmla="*/ 1073150 h 1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0" h="1000">
                <a:moveTo>
                  <a:pt x="0" y="0"/>
                </a:moveTo>
                <a:lnTo>
                  <a:pt x="1000" y="0"/>
                </a:lnTo>
                <a:lnTo>
                  <a:pt x="1000" y="1000"/>
                </a:lnTo>
                <a:lnTo>
                  <a:pt x="0" y="100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  <p:sldLayoutId id="2147483977" r:id="rId12"/>
    <p:sldLayoutId id="2147483978" r:id="rId13"/>
    <p:sldLayoutId id="2147483979" r:id="rId14"/>
    <p:sldLayoutId id="2147483980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447675" indent="-4476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89000" indent="-43973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¡"/>
        <a:defRPr sz="2800">
          <a:solidFill>
            <a:schemeClr val="tx1"/>
          </a:solidFill>
          <a:latin typeface="+mn-lt"/>
        </a:defRPr>
      </a:lvl2pPr>
      <a:lvl3pPr marL="1293813" indent="-4032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81163" indent="-385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4pPr>
      <a:lvl5pPr marL="2070100" indent="-3873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273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845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417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989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1377950"/>
            <a:ext cx="2133600" cy="1016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GB" altLang="es-ES" sz="2400" smtClean="0">
              <a:solidFill>
                <a:srgbClr val="292929"/>
              </a:solidFill>
              <a:latin typeface="Times New Roman" pitchFamily="18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447800" y="1377950"/>
            <a:ext cx="7239000" cy="101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GB" altLang="es-ES" sz="2400" smtClean="0">
              <a:solidFill>
                <a:srgbClr val="292929"/>
              </a:solidFill>
              <a:latin typeface="Times New Roman" pitchFamily="18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31863" y="96838"/>
            <a:ext cx="715803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cambiar el estilo de título	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1981200"/>
            <a:ext cx="76612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27751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4615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29292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7751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29292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7751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29292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F0CB097-C89E-4866-8733-0439CD9B2D0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4105" name="Freeform 9"/>
          <p:cNvSpPr>
            <a:spLocks noChangeArrowheads="1"/>
          </p:cNvSpPr>
          <p:nvPr/>
        </p:nvSpPr>
        <p:spPr bwMode="auto">
          <a:xfrm>
            <a:off x="838200" y="561975"/>
            <a:ext cx="152400" cy="1066800"/>
          </a:xfrm>
          <a:custGeom>
            <a:avLst/>
            <a:gdLst>
              <a:gd name="T0" fmla="*/ 152400 w 1000"/>
              <a:gd name="T1" fmla="*/ 1066800 h 1000"/>
              <a:gd name="T2" fmla="*/ 0 w 1000"/>
              <a:gd name="T3" fmla="*/ 1066800 h 1000"/>
              <a:gd name="T4" fmla="*/ 0 w 1000"/>
              <a:gd name="T5" fmla="*/ 0 h 1000"/>
              <a:gd name="T6" fmla="*/ 152400 w 1000"/>
              <a:gd name="T7" fmla="*/ 0 h 1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0" h="1000">
                <a:moveTo>
                  <a:pt x="1000" y="1000"/>
                </a:moveTo>
                <a:lnTo>
                  <a:pt x="0" y="1000"/>
                </a:ln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76200" cmpd="sng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106" name="Freeform 10"/>
          <p:cNvSpPr>
            <a:spLocks noChangeArrowheads="1"/>
          </p:cNvSpPr>
          <p:nvPr/>
        </p:nvSpPr>
        <p:spPr bwMode="auto">
          <a:xfrm>
            <a:off x="8262938" y="269875"/>
            <a:ext cx="152400" cy="1073150"/>
          </a:xfrm>
          <a:custGeom>
            <a:avLst/>
            <a:gdLst>
              <a:gd name="T0" fmla="*/ 0 w 1000"/>
              <a:gd name="T1" fmla="*/ 0 h 1000"/>
              <a:gd name="T2" fmla="*/ 152400 w 1000"/>
              <a:gd name="T3" fmla="*/ 0 h 1000"/>
              <a:gd name="T4" fmla="*/ 152400 w 1000"/>
              <a:gd name="T5" fmla="*/ 1073150 h 1000"/>
              <a:gd name="T6" fmla="*/ 0 w 1000"/>
              <a:gd name="T7" fmla="*/ 1073150 h 1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0" h="1000">
                <a:moveTo>
                  <a:pt x="0" y="0"/>
                </a:moveTo>
                <a:lnTo>
                  <a:pt x="1000" y="0"/>
                </a:lnTo>
                <a:lnTo>
                  <a:pt x="1000" y="1000"/>
                </a:lnTo>
                <a:lnTo>
                  <a:pt x="0" y="100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  <p:sldLayoutId id="2147483991" r:id="rId12"/>
    <p:sldLayoutId id="2147483992" r:id="rId13"/>
    <p:sldLayoutId id="2147483993" r:id="rId14"/>
    <p:sldLayoutId id="2147483994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447675" indent="-4476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89000" indent="-43973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¡"/>
        <a:defRPr sz="2800">
          <a:solidFill>
            <a:schemeClr val="tx1"/>
          </a:solidFill>
          <a:latin typeface="+mn-lt"/>
        </a:defRPr>
      </a:lvl2pPr>
      <a:lvl3pPr marL="1293813" indent="-4032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81163" indent="-385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4pPr>
      <a:lvl5pPr marL="2070100" indent="-3873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273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845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417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989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1377950"/>
            <a:ext cx="2133600" cy="1016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GB" altLang="es-ES" sz="2400" smtClean="0">
              <a:solidFill>
                <a:srgbClr val="292929"/>
              </a:solidFill>
              <a:latin typeface="Times New Roman" pitchFamily="18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447800" y="1377950"/>
            <a:ext cx="7239000" cy="101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GB" altLang="es-ES" sz="2400" smtClean="0">
              <a:solidFill>
                <a:srgbClr val="292929"/>
              </a:solidFill>
              <a:latin typeface="Times New Roman" pitchFamily="18" charset="0"/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31863" y="96838"/>
            <a:ext cx="715803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cambiar el estilo de título	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1981200"/>
            <a:ext cx="76612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27751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4615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29292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7751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29292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7751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29292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562116D-0CBA-407F-AD2B-9D7A4FF2CDD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5129" name="Freeform 9"/>
          <p:cNvSpPr>
            <a:spLocks noChangeArrowheads="1"/>
          </p:cNvSpPr>
          <p:nvPr/>
        </p:nvSpPr>
        <p:spPr bwMode="auto">
          <a:xfrm>
            <a:off x="838200" y="561975"/>
            <a:ext cx="152400" cy="1066800"/>
          </a:xfrm>
          <a:custGeom>
            <a:avLst/>
            <a:gdLst>
              <a:gd name="T0" fmla="*/ 152400 w 1000"/>
              <a:gd name="T1" fmla="*/ 1066800 h 1000"/>
              <a:gd name="T2" fmla="*/ 0 w 1000"/>
              <a:gd name="T3" fmla="*/ 1066800 h 1000"/>
              <a:gd name="T4" fmla="*/ 0 w 1000"/>
              <a:gd name="T5" fmla="*/ 0 h 1000"/>
              <a:gd name="T6" fmla="*/ 152400 w 1000"/>
              <a:gd name="T7" fmla="*/ 0 h 1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0" h="1000">
                <a:moveTo>
                  <a:pt x="1000" y="1000"/>
                </a:moveTo>
                <a:lnTo>
                  <a:pt x="0" y="1000"/>
                </a:ln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76200" cmpd="sng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5130" name="Freeform 10"/>
          <p:cNvSpPr>
            <a:spLocks noChangeArrowheads="1"/>
          </p:cNvSpPr>
          <p:nvPr/>
        </p:nvSpPr>
        <p:spPr bwMode="auto">
          <a:xfrm>
            <a:off x="8262938" y="269875"/>
            <a:ext cx="152400" cy="1073150"/>
          </a:xfrm>
          <a:custGeom>
            <a:avLst/>
            <a:gdLst>
              <a:gd name="T0" fmla="*/ 0 w 1000"/>
              <a:gd name="T1" fmla="*/ 0 h 1000"/>
              <a:gd name="T2" fmla="*/ 152400 w 1000"/>
              <a:gd name="T3" fmla="*/ 0 h 1000"/>
              <a:gd name="T4" fmla="*/ 152400 w 1000"/>
              <a:gd name="T5" fmla="*/ 1073150 h 1000"/>
              <a:gd name="T6" fmla="*/ 0 w 1000"/>
              <a:gd name="T7" fmla="*/ 1073150 h 1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0" h="1000">
                <a:moveTo>
                  <a:pt x="0" y="0"/>
                </a:moveTo>
                <a:lnTo>
                  <a:pt x="1000" y="0"/>
                </a:lnTo>
                <a:lnTo>
                  <a:pt x="1000" y="1000"/>
                </a:lnTo>
                <a:lnTo>
                  <a:pt x="0" y="100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  <p:sldLayoutId id="2147484005" r:id="rId12"/>
    <p:sldLayoutId id="2147484006" r:id="rId13"/>
    <p:sldLayoutId id="2147484007" r:id="rId14"/>
    <p:sldLayoutId id="2147484008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447675" indent="-4476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89000" indent="-43973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¡"/>
        <a:defRPr sz="2800">
          <a:solidFill>
            <a:schemeClr val="tx1"/>
          </a:solidFill>
          <a:latin typeface="+mn-lt"/>
        </a:defRPr>
      </a:lvl2pPr>
      <a:lvl3pPr marL="1293813" indent="-4032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81163" indent="-385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4pPr>
      <a:lvl5pPr marL="2070100" indent="-3873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273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845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417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989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1377950"/>
            <a:ext cx="2133600" cy="1016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GB" altLang="es-ES" sz="2400" smtClean="0">
              <a:solidFill>
                <a:srgbClr val="292929"/>
              </a:solidFill>
              <a:latin typeface="Times New Roman" pitchFamily="18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447800" y="1377950"/>
            <a:ext cx="7239000" cy="101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GB" altLang="es-ES" sz="2400" smtClean="0">
              <a:solidFill>
                <a:srgbClr val="292929"/>
              </a:solidFill>
              <a:latin typeface="Times New Roman" pitchFamily="18" charset="0"/>
            </a:endParaRP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31863" y="96838"/>
            <a:ext cx="715803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cambiar el estilo de título	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1981200"/>
            <a:ext cx="76612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27751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4615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29292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7751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29292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7751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29292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7464C68-8263-4EF9-BA07-472BA8A955A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6153" name="Freeform 9"/>
          <p:cNvSpPr>
            <a:spLocks noChangeArrowheads="1"/>
          </p:cNvSpPr>
          <p:nvPr/>
        </p:nvSpPr>
        <p:spPr bwMode="auto">
          <a:xfrm>
            <a:off x="838200" y="561975"/>
            <a:ext cx="152400" cy="1066800"/>
          </a:xfrm>
          <a:custGeom>
            <a:avLst/>
            <a:gdLst>
              <a:gd name="T0" fmla="*/ 152400 w 1000"/>
              <a:gd name="T1" fmla="*/ 1066800 h 1000"/>
              <a:gd name="T2" fmla="*/ 0 w 1000"/>
              <a:gd name="T3" fmla="*/ 1066800 h 1000"/>
              <a:gd name="T4" fmla="*/ 0 w 1000"/>
              <a:gd name="T5" fmla="*/ 0 h 1000"/>
              <a:gd name="T6" fmla="*/ 152400 w 1000"/>
              <a:gd name="T7" fmla="*/ 0 h 1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0" h="1000">
                <a:moveTo>
                  <a:pt x="1000" y="1000"/>
                </a:moveTo>
                <a:lnTo>
                  <a:pt x="0" y="1000"/>
                </a:ln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76200" cmpd="sng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6154" name="Freeform 10"/>
          <p:cNvSpPr>
            <a:spLocks noChangeArrowheads="1"/>
          </p:cNvSpPr>
          <p:nvPr/>
        </p:nvSpPr>
        <p:spPr bwMode="auto">
          <a:xfrm>
            <a:off x="8262938" y="269875"/>
            <a:ext cx="152400" cy="1073150"/>
          </a:xfrm>
          <a:custGeom>
            <a:avLst/>
            <a:gdLst>
              <a:gd name="T0" fmla="*/ 0 w 1000"/>
              <a:gd name="T1" fmla="*/ 0 h 1000"/>
              <a:gd name="T2" fmla="*/ 152400 w 1000"/>
              <a:gd name="T3" fmla="*/ 0 h 1000"/>
              <a:gd name="T4" fmla="*/ 152400 w 1000"/>
              <a:gd name="T5" fmla="*/ 1073150 h 1000"/>
              <a:gd name="T6" fmla="*/ 0 w 1000"/>
              <a:gd name="T7" fmla="*/ 1073150 h 1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0" h="1000">
                <a:moveTo>
                  <a:pt x="0" y="0"/>
                </a:moveTo>
                <a:lnTo>
                  <a:pt x="1000" y="0"/>
                </a:lnTo>
                <a:lnTo>
                  <a:pt x="1000" y="1000"/>
                </a:lnTo>
                <a:lnTo>
                  <a:pt x="0" y="100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  <p:sldLayoutId id="2147484019" r:id="rId12"/>
    <p:sldLayoutId id="2147484020" r:id="rId13"/>
    <p:sldLayoutId id="2147484021" r:id="rId14"/>
    <p:sldLayoutId id="2147484022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447675" indent="-4476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89000" indent="-43973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¡"/>
        <a:defRPr sz="2800">
          <a:solidFill>
            <a:schemeClr val="tx1"/>
          </a:solidFill>
          <a:latin typeface="+mn-lt"/>
        </a:defRPr>
      </a:lvl2pPr>
      <a:lvl3pPr marL="1293813" indent="-4032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81163" indent="-385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4pPr>
      <a:lvl5pPr marL="2070100" indent="-3873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273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845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417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989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cambiar el estilo de título	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C08874D-DB67-4662-819E-58E875F1F69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  <p:sldLayoutId id="2147484042" r:id="rId2"/>
    <p:sldLayoutId id="2147484043" r:id="rId3"/>
    <p:sldLayoutId id="2147484044" r:id="rId4"/>
    <p:sldLayoutId id="2147484045" r:id="rId5"/>
    <p:sldLayoutId id="2147484046" r:id="rId6"/>
    <p:sldLayoutId id="2147484047" r:id="rId7"/>
    <p:sldLayoutId id="2147484048" r:id="rId8"/>
    <p:sldLayoutId id="2147484049" r:id="rId9"/>
    <p:sldLayoutId id="2147484050" r:id="rId10"/>
    <p:sldLayoutId id="21474840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3" name="12 Marcador de título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8199" name="3 Marcador de texto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  <a:endParaRPr lang="en-US" altLang="es-ES" smtClean="0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A7A39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E6262E4-C13A-404E-9066-198697D5747C}" type="datetimeFigureOut">
              <a:rPr lang="es-ES"/>
              <a:pPr>
                <a:defRPr/>
              </a:pPr>
              <a:t>12/06/2019</a:t>
            </a:fld>
            <a:endParaRPr lang="es-ES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A7A39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A7A39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CA70174-9728-45E8-BAF3-4D12BCE7A3A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23" r:id="rId2"/>
    <p:sldLayoutId id="2147484053" r:id="rId3"/>
    <p:sldLayoutId id="2147484024" r:id="rId4"/>
    <p:sldLayoutId id="2147484025" r:id="rId5"/>
    <p:sldLayoutId id="2147484026" r:id="rId6"/>
    <p:sldLayoutId id="2147484054" r:id="rId7"/>
    <p:sldLayoutId id="2147484027" r:id="rId8"/>
    <p:sldLayoutId id="2147484055" r:id="rId9"/>
    <p:sldLayoutId id="2147484028" r:id="rId10"/>
    <p:sldLayoutId id="2147484029" r:id="rId11"/>
    <p:sldLayoutId id="2147484030" r:id="rId12"/>
    <p:sldLayoutId id="2147484056" r:id="rId13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8AE1D592-686D-4701-9BF9-7E7CD79B5E97}" type="slidenum">
              <a:rPr lang="es-ES" altLang="en-US">
                <a:solidFill>
                  <a:srgbClr val="000000"/>
                </a:solidFill>
                <a:latin typeface="Arial" charset="0"/>
                <a:cs typeface="+mn-cs"/>
              </a:rPr>
              <a:pPr>
                <a:defRPr/>
              </a:pPr>
              <a:t>‹Nº›</a:t>
            </a:fld>
            <a:endParaRPr lang="es-ES" alt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2297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2298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2299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8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2300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2301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2302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8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2303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8" cy="7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2304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2305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2306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8" cy="7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2307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8" cy="7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2308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2309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2310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2311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8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2312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8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2313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2314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2315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8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2316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8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2317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2318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2319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2320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8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2321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8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2322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2323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2324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8" cy="7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2325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8" cy="7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2326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2327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8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7743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10.jpeg"/><Relationship Id="rId5" Type="http://schemas.openxmlformats.org/officeDocument/2006/relationships/image" Target="../media/image1.wmf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6.xml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dictplusprevent.com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24075" y="3357563"/>
            <a:ext cx="5638800" cy="1905000"/>
          </a:xfrm>
        </p:spPr>
        <p:txBody>
          <a:bodyPr/>
          <a:lstStyle/>
          <a:p>
            <a:pPr eaLnBrk="1" hangingPunct="1"/>
            <a:r>
              <a:rPr lang="es-ES" altLang="es-ES" b="1" smtClean="0">
                <a:solidFill>
                  <a:schemeClr val="hlink"/>
                </a:solidFill>
              </a:rPr>
              <a:t>Unidad didáctica 1.</a:t>
            </a:r>
          </a:p>
          <a:p>
            <a:pPr eaLnBrk="1" hangingPunct="1"/>
            <a:r>
              <a:rPr lang="es-ES" altLang="es-ES" b="1" smtClean="0"/>
              <a:t>Factores de riesgo de la depresión: algoritmo de riesgo predictD</a:t>
            </a:r>
          </a:p>
        </p:txBody>
      </p:sp>
      <p:sp>
        <p:nvSpPr>
          <p:cNvPr id="35843" name="WordArt 6"/>
          <p:cNvSpPr>
            <a:spLocks noChangeArrowheads="1" noChangeShapeType="1" noTextEdit="1"/>
          </p:cNvSpPr>
          <p:nvPr/>
        </p:nvSpPr>
        <p:spPr bwMode="auto">
          <a:xfrm>
            <a:off x="4787900" y="620688"/>
            <a:ext cx="2808436" cy="100967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s-ES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e-</a:t>
            </a:r>
            <a:r>
              <a:rPr lang="es-ES" sz="3600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predcitD</a:t>
            </a:r>
            <a:endParaRPr lang="es-ES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pic>
        <p:nvPicPr>
          <p:cNvPr id="35844" name="Picture 10" descr="j028603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700213"/>
            <a:ext cx="1223963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WordArt 12"/>
          <p:cNvSpPr>
            <a:spLocks noChangeArrowheads="1" noChangeShapeType="1" noTextEdit="1"/>
          </p:cNvSpPr>
          <p:nvPr/>
        </p:nvSpPr>
        <p:spPr bwMode="auto">
          <a:xfrm>
            <a:off x="900113" y="1196975"/>
            <a:ext cx="1081087" cy="5000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s-ES" sz="3600" i="1" kern="10" dirty="0"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e</a:t>
            </a:r>
            <a:r>
              <a:rPr lang="es-ES" sz="3600" i="1" kern="10" dirty="0" smtClean="0"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-</a:t>
            </a:r>
            <a:r>
              <a:rPr lang="es-ES" sz="3600" i="1" kern="10" dirty="0" err="1" smtClean="0"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predictD</a:t>
            </a:r>
            <a:endParaRPr lang="es-ES" sz="3600" i="1" kern="10" dirty="0">
              <a:ln w="9525">
                <a:solidFill>
                  <a:srgbClr val="000000"/>
                </a:solidFill>
                <a:miter lim="800000"/>
                <a:headEnd/>
                <a:tailEnd/>
              </a:ln>
              <a:solidFill>
                <a:srgbClr val="000000"/>
              </a:solidFill>
              <a:latin typeface="Arial Black"/>
            </a:endParaRPr>
          </a:p>
        </p:txBody>
      </p:sp>
      <p:sp>
        <p:nvSpPr>
          <p:cNvPr id="35846" name="WordArt 13"/>
          <p:cNvSpPr>
            <a:spLocks noChangeArrowheads="1" noChangeShapeType="1" noTextEdit="1"/>
          </p:cNvSpPr>
          <p:nvPr/>
        </p:nvSpPr>
        <p:spPr bwMode="auto">
          <a:xfrm rot="6085371">
            <a:off x="1655763" y="2097088"/>
            <a:ext cx="935037" cy="287337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s-ES" sz="2400" b="1" kern="10"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00"/>
                </a:solidFill>
                <a:latin typeface="John Handy LET"/>
              </a:rPr>
              <a:t>España</a:t>
            </a:r>
          </a:p>
        </p:txBody>
      </p:sp>
      <p:sp>
        <p:nvSpPr>
          <p:cNvPr id="35847" name="Text Box 8"/>
          <p:cNvSpPr txBox="1">
            <a:spLocks noChangeArrowheads="1"/>
          </p:cNvSpPr>
          <p:nvPr/>
        </p:nvSpPr>
        <p:spPr bwMode="auto">
          <a:xfrm>
            <a:off x="2484438" y="1773238"/>
            <a:ext cx="56991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b="1"/>
              <a:t>INTERVENCIÓN: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b="1"/>
              <a:t>Curso de formación para los médicos</a:t>
            </a:r>
            <a:r>
              <a:rPr lang="es-ES" altLang="es-ES" sz="1800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t3.gstatic.com/images?q=tbn:ANd9GcT5UYXRenMWrEx2jTOzVpko9Y3DpzSsiQSgdTnMYPSW7XWMoD_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349500"/>
            <a:ext cx="380047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4 Título"/>
          <p:cNvSpPr>
            <a:spLocks noGrp="1"/>
          </p:cNvSpPr>
          <p:nvPr>
            <p:ph type="title"/>
          </p:nvPr>
        </p:nvSpPr>
        <p:spPr>
          <a:xfrm>
            <a:off x="900113" y="-171450"/>
            <a:ext cx="7158037" cy="1412875"/>
          </a:xfrm>
        </p:spPr>
        <p:txBody>
          <a:bodyPr/>
          <a:lstStyle/>
          <a:p>
            <a:pPr algn="ctr"/>
            <a:r>
              <a:rPr lang="es-ES" altLang="es-ES" sz="4400" b="1" smtClean="0"/>
              <a:t>La bruja Lola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547664" y="1700808"/>
            <a:ext cx="6480017" cy="523220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800" b="1" cap="all" dirty="0">
                <a:ln w="9000" cmpd="sng">
                  <a:solidFill>
                    <a:srgbClr val="212121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212121">
                        <a:shade val="20000"/>
                        <a:satMod val="245000"/>
                      </a:srgbClr>
                    </a:gs>
                    <a:gs pos="43000">
                      <a:srgbClr val="212121">
                        <a:satMod val="255000"/>
                      </a:srgbClr>
                    </a:gs>
                    <a:gs pos="48000">
                      <a:srgbClr val="212121">
                        <a:shade val="85000"/>
                        <a:satMod val="255000"/>
                      </a:srgbClr>
                    </a:gs>
                    <a:gs pos="100000">
                      <a:srgbClr val="212121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¡¡Te </a:t>
            </a:r>
            <a:r>
              <a:rPr lang="es-ES" sz="2800" b="1" cap="all" dirty="0" err="1">
                <a:ln w="9000" cmpd="sng">
                  <a:solidFill>
                    <a:srgbClr val="212121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212121">
                        <a:shade val="20000"/>
                        <a:satMod val="245000"/>
                      </a:srgbClr>
                    </a:gs>
                    <a:gs pos="43000">
                      <a:srgbClr val="212121">
                        <a:satMod val="255000"/>
                      </a:srgbClr>
                    </a:gs>
                    <a:gs pos="48000">
                      <a:srgbClr val="212121">
                        <a:shade val="85000"/>
                        <a:satMod val="255000"/>
                      </a:srgbClr>
                    </a:gs>
                    <a:gs pos="100000">
                      <a:srgbClr val="212121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via</a:t>
            </a:r>
            <a:r>
              <a:rPr lang="es-ES" sz="2800" b="1" cap="all" dirty="0">
                <a:ln w="9000" cmpd="sng">
                  <a:solidFill>
                    <a:srgbClr val="212121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212121">
                        <a:shade val="20000"/>
                        <a:satMod val="245000"/>
                      </a:srgbClr>
                    </a:gs>
                    <a:gs pos="43000">
                      <a:srgbClr val="212121">
                        <a:satMod val="255000"/>
                      </a:srgbClr>
                    </a:gs>
                    <a:gs pos="48000">
                      <a:srgbClr val="212121">
                        <a:shade val="85000"/>
                        <a:satMod val="255000"/>
                      </a:srgbClr>
                    </a:gs>
                    <a:gs pos="100000">
                      <a:srgbClr val="212121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 </a:t>
            </a:r>
            <a:r>
              <a:rPr lang="es-ES" sz="2800" b="1" cap="all" dirty="0" err="1">
                <a:ln w="9000" cmpd="sng">
                  <a:solidFill>
                    <a:srgbClr val="212121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212121">
                        <a:shade val="20000"/>
                        <a:satMod val="245000"/>
                      </a:srgbClr>
                    </a:gs>
                    <a:gs pos="43000">
                      <a:srgbClr val="212121">
                        <a:satMod val="255000"/>
                      </a:srgbClr>
                    </a:gs>
                    <a:gs pos="48000">
                      <a:srgbClr val="212121">
                        <a:shade val="85000"/>
                        <a:satMod val="255000"/>
                      </a:srgbClr>
                    </a:gs>
                    <a:gs pos="100000">
                      <a:srgbClr val="212121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poné</a:t>
            </a:r>
            <a:r>
              <a:rPr lang="es-ES" sz="2800" b="1" cap="all" dirty="0">
                <a:ln w="9000" cmpd="sng">
                  <a:solidFill>
                    <a:srgbClr val="212121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212121">
                        <a:shade val="20000"/>
                        <a:satMod val="245000"/>
                      </a:srgbClr>
                    </a:gs>
                    <a:gs pos="43000">
                      <a:srgbClr val="212121">
                        <a:satMod val="255000"/>
                      </a:srgbClr>
                    </a:gs>
                    <a:gs pos="48000">
                      <a:srgbClr val="212121">
                        <a:shade val="85000"/>
                        <a:satMod val="255000"/>
                      </a:srgbClr>
                    </a:gs>
                    <a:gs pos="100000">
                      <a:srgbClr val="212121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 do velas negra!!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altLang="es-ES" smtClean="0"/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33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5150" y="188913"/>
            <a:ext cx="6294438" cy="1412875"/>
          </a:xfrm>
        </p:spPr>
        <p:txBody>
          <a:bodyPr/>
          <a:lstStyle/>
          <a:p>
            <a:pPr algn="r" eaLnBrk="1" hangingPunct="1"/>
            <a:r>
              <a:rPr lang="en-GB" altLang="es-ES" sz="4400" b="1" smtClean="0"/>
              <a:t>Estudio prospectivo de cohortes</a:t>
            </a:r>
          </a:p>
        </p:txBody>
      </p:sp>
      <p:pic>
        <p:nvPicPr>
          <p:cNvPr id="47107" name="Picture 21" descr="j028603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549275"/>
            <a:ext cx="1062037" cy="1023938"/>
          </a:xfrm>
          <a:noFill/>
        </p:spPr>
      </p:pic>
      <p:sp>
        <p:nvSpPr>
          <p:cNvPr id="47108" name="Text Box 5"/>
          <p:cNvSpPr txBox="1">
            <a:spLocks noChangeArrowheads="1"/>
          </p:cNvSpPr>
          <p:nvPr/>
        </p:nvSpPr>
        <p:spPr bwMode="auto">
          <a:xfrm>
            <a:off x="533400" y="3048000"/>
            <a:ext cx="2133600" cy="17446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ES" sz="2400" b="1">
                <a:solidFill>
                  <a:srgbClr val="000000"/>
                </a:solidFill>
                <a:latin typeface="Tahoma" pitchFamily="34" charset="0"/>
              </a:rPr>
              <a:t>Factores de riesgo + CIDI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ES" sz="2400" b="1">
                <a:solidFill>
                  <a:srgbClr val="292929"/>
                </a:solidFill>
                <a:latin typeface="Tahoma" pitchFamily="34" charset="0"/>
              </a:rPr>
              <a:t> línea base</a:t>
            </a:r>
          </a:p>
        </p:txBody>
      </p:sp>
      <p:sp>
        <p:nvSpPr>
          <p:cNvPr id="47109" name="Text Box 6"/>
          <p:cNvSpPr txBox="1">
            <a:spLocks noChangeArrowheads="1"/>
          </p:cNvSpPr>
          <p:nvPr/>
        </p:nvSpPr>
        <p:spPr bwMode="auto">
          <a:xfrm>
            <a:off x="3708400" y="3068638"/>
            <a:ext cx="2159000" cy="174466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ES" sz="2400" b="1">
                <a:solidFill>
                  <a:srgbClr val="999933"/>
                </a:solidFill>
                <a:latin typeface="Tahoma" pitchFamily="34" charset="0"/>
              </a:rPr>
              <a:t>Factores de riesgo + CIDI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ES" sz="2400" b="1">
                <a:solidFill>
                  <a:srgbClr val="999933"/>
                </a:solidFill>
                <a:latin typeface="Tahoma" pitchFamily="34" charset="0"/>
              </a:rPr>
              <a:t>6 meses</a:t>
            </a:r>
          </a:p>
        </p:txBody>
      </p:sp>
      <p:sp>
        <p:nvSpPr>
          <p:cNvPr id="47110" name="Text Box 7"/>
          <p:cNvSpPr txBox="1">
            <a:spLocks noChangeArrowheads="1"/>
          </p:cNvSpPr>
          <p:nvPr/>
        </p:nvSpPr>
        <p:spPr bwMode="auto">
          <a:xfrm>
            <a:off x="6553200" y="3141663"/>
            <a:ext cx="2266950" cy="13795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ES" sz="2400" b="1">
                <a:solidFill>
                  <a:srgbClr val="CC9900"/>
                </a:solidFill>
                <a:latin typeface="Tahoma" pitchFamily="34" charset="0"/>
              </a:rPr>
              <a:t>Factores de riesgo +CIDI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ES" sz="2400" b="1">
                <a:solidFill>
                  <a:srgbClr val="CC9900"/>
                </a:solidFill>
                <a:latin typeface="Tahoma" pitchFamily="34" charset="0"/>
              </a:rPr>
              <a:t>12 meses</a:t>
            </a:r>
          </a:p>
        </p:txBody>
      </p:sp>
      <p:sp>
        <p:nvSpPr>
          <p:cNvPr id="47111" name="Line 9"/>
          <p:cNvSpPr>
            <a:spLocks noChangeShapeType="1"/>
          </p:cNvSpPr>
          <p:nvPr/>
        </p:nvSpPr>
        <p:spPr bwMode="auto">
          <a:xfrm>
            <a:off x="2667000" y="3810000"/>
            <a:ext cx="1066800" cy="0"/>
          </a:xfrm>
          <a:prstGeom prst="line">
            <a:avLst/>
          </a:prstGeom>
          <a:noFill/>
          <a:ln w="76200">
            <a:solidFill>
              <a:schemeClr val="tx2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s-ES"/>
          </a:p>
        </p:txBody>
      </p:sp>
      <p:sp>
        <p:nvSpPr>
          <p:cNvPr id="47112" name="Line 10"/>
          <p:cNvSpPr>
            <a:spLocks noChangeShapeType="1"/>
          </p:cNvSpPr>
          <p:nvPr/>
        </p:nvSpPr>
        <p:spPr bwMode="auto">
          <a:xfrm flipV="1">
            <a:off x="5867400" y="3860800"/>
            <a:ext cx="720725" cy="0"/>
          </a:xfrm>
          <a:prstGeom prst="line">
            <a:avLst/>
          </a:prstGeom>
          <a:noFill/>
          <a:ln w="76200">
            <a:solidFill>
              <a:schemeClr val="hlink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s-ES"/>
          </a:p>
        </p:txBody>
      </p:sp>
      <p:sp>
        <p:nvSpPr>
          <p:cNvPr id="47113" name="Text Box 15"/>
          <p:cNvSpPr txBox="1">
            <a:spLocks noChangeArrowheads="1"/>
          </p:cNvSpPr>
          <p:nvPr/>
        </p:nvSpPr>
        <p:spPr bwMode="auto">
          <a:xfrm>
            <a:off x="1331913" y="1989138"/>
            <a:ext cx="10080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ES" sz="4400" b="1" i="1">
                <a:solidFill>
                  <a:srgbClr val="292929"/>
                </a:solidFill>
              </a:rPr>
              <a:t>T0</a:t>
            </a:r>
          </a:p>
        </p:txBody>
      </p:sp>
      <p:sp>
        <p:nvSpPr>
          <p:cNvPr id="47114" name="Text Box 17"/>
          <p:cNvSpPr txBox="1">
            <a:spLocks noChangeArrowheads="1"/>
          </p:cNvSpPr>
          <p:nvPr/>
        </p:nvSpPr>
        <p:spPr bwMode="auto">
          <a:xfrm>
            <a:off x="4500563" y="1989138"/>
            <a:ext cx="10080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ES" sz="4400" b="1" i="1">
                <a:solidFill>
                  <a:srgbClr val="999933"/>
                </a:solidFill>
              </a:rPr>
              <a:t>T6</a:t>
            </a:r>
          </a:p>
        </p:txBody>
      </p:sp>
      <p:sp>
        <p:nvSpPr>
          <p:cNvPr id="47115" name="Text Box 18"/>
          <p:cNvSpPr txBox="1">
            <a:spLocks noChangeArrowheads="1"/>
          </p:cNvSpPr>
          <p:nvPr/>
        </p:nvSpPr>
        <p:spPr bwMode="auto">
          <a:xfrm>
            <a:off x="7019925" y="1989138"/>
            <a:ext cx="13620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ES" sz="4400" b="1" i="1">
                <a:solidFill>
                  <a:srgbClr val="CC9900"/>
                </a:solidFill>
              </a:rPr>
              <a:t>T12</a:t>
            </a:r>
          </a:p>
        </p:txBody>
      </p:sp>
      <p:sp>
        <p:nvSpPr>
          <p:cNvPr id="47116" name="Line 19"/>
          <p:cNvSpPr>
            <a:spLocks noChangeShapeType="1"/>
          </p:cNvSpPr>
          <p:nvPr/>
        </p:nvSpPr>
        <p:spPr bwMode="auto">
          <a:xfrm>
            <a:off x="2843213" y="2420938"/>
            <a:ext cx="1066800" cy="0"/>
          </a:xfrm>
          <a:prstGeom prst="line">
            <a:avLst/>
          </a:prstGeom>
          <a:noFill/>
          <a:ln w="76200">
            <a:solidFill>
              <a:schemeClr val="tx2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s-ES"/>
          </a:p>
        </p:txBody>
      </p:sp>
      <p:sp>
        <p:nvSpPr>
          <p:cNvPr id="47117" name="Line 20"/>
          <p:cNvSpPr>
            <a:spLocks noChangeShapeType="1"/>
          </p:cNvSpPr>
          <p:nvPr/>
        </p:nvSpPr>
        <p:spPr bwMode="auto">
          <a:xfrm flipV="1">
            <a:off x="5940425" y="2420938"/>
            <a:ext cx="720725" cy="0"/>
          </a:xfrm>
          <a:prstGeom prst="line">
            <a:avLst/>
          </a:prstGeom>
          <a:noFill/>
          <a:ln w="76200">
            <a:solidFill>
              <a:schemeClr val="hlink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s-ES"/>
          </a:p>
        </p:txBody>
      </p:sp>
      <p:pic>
        <p:nvPicPr>
          <p:cNvPr id="47118" name="Picture 23" descr="j022933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1500" y="5013325"/>
            <a:ext cx="1944688" cy="1160463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1" t="10417" r="6250" b="7292"/>
          <a:stretch>
            <a:fillRect/>
          </a:stretch>
        </p:blipFill>
        <p:spPr bwMode="auto">
          <a:xfrm>
            <a:off x="2124075" y="1700213"/>
            <a:ext cx="6624638" cy="4991100"/>
          </a:xfrm>
          <a:prstGeom prst="rect">
            <a:avLst/>
          </a:prstGeom>
          <a:solidFill>
            <a:srgbClr val="0033CC"/>
          </a:solidFill>
          <a:ln w="127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8131" name="AutoShape 3"/>
          <p:cNvSpPr>
            <a:spLocks noChangeArrowheads="1"/>
          </p:cNvSpPr>
          <p:nvPr/>
        </p:nvSpPr>
        <p:spPr bwMode="auto">
          <a:xfrm>
            <a:off x="4211638" y="3213100"/>
            <a:ext cx="720725" cy="1079500"/>
          </a:xfrm>
          <a:prstGeom prst="downArrowCallout">
            <a:avLst>
              <a:gd name="adj1" fmla="val 25000"/>
              <a:gd name="adj2" fmla="val 25000"/>
              <a:gd name="adj3" fmla="val 24963"/>
              <a:gd name="adj4" fmla="val 66667"/>
            </a:avLst>
          </a:prstGeom>
          <a:solidFill>
            <a:srgbClr val="0033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sz="1800">
              <a:solidFill>
                <a:srgbClr val="FFFFFF"/>
              </a:solidFill>
            </a:endParaRPr>
          </a:p>
        </p:txBody>
      </p:sp>
      <p:sp>
        <p:nvSpPr>
          <p:cNvPr id="48132" name="AutoShape 4"/>
          <p:cNvSpPr>
            <a:spLocks noChangeArrowheads="1"/>
          </p:cNvSpPr>
          <p:nvPr/>
        </p:nvSpPr>
        <p:spPr bwMode="auto">
          <a:xfrm>
            <a:off x="4572000" y="4221163"/>
            <a:ext cx="1008063" cy="720725"/>
          </a:xfrm>
          <a:prstGeom prst="upArrowCallout">
            <a:avLst>
              <a:gd name="adj1" fmla="val 34967"/>
              <a:gd name="adj2" fmla="val 34967"/>
              <a:gd name="adj3" fmla="val 16667"/>
              <a:gd name="adj4" fmla="val 66667"/>
            </a:avLst>
          </a:prstGeom>
          <a:solidFill>
            <a:srgbClr val="0033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48133" name="AutoShape 5"/>
          <p:cNvSpPr>
            <a:spLocks noChangeArrowheads="1"/>
          </p:cNvSpPr>
          <p:nvPr/>
        </p:nvSpPr>
        <p:spPr bwMode="auto">
          <a:xfrm>
            <a:off x="6659563" y="3213100"/>
            <a:ext cx="1439862" cy="504825"/>
          </a:xfrm>
          <a:prstGeom prst="leftArrowCallout">
            <a:avLst>
              <a:gd name="adj1" fmla="val 25000"/>
              <a:gd name="adj2" fmla="val 25000"/>
              <a:gd name="adj3" fmla="val 47537"/>
              <a:gd name="adj4" fmla="val 66667"/>
            </a:avLst>
          </a:prstGeom>
          <a:solidFill>
            <a:srgbClr val="0033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48134" name="AutoShape 6"/>
          <p:cNvSpPr>
            <a:spLocks noChangeArrowheads="1"/>
          </p:cNvSpPr>
          <p:nvPr/>
        </p:nvSpPr>
        <p:spPr bwMode="auto">
          <a:xfrm>
            <a:off x="6011863" y="4724400"/>
            <a:ext cx="1511300" cy="576263"/>
          </a:xfrm>
          <a:prstGeom prst="leftArrowCallout">
            <a:avLst>
              <a:gd name="adj1" fmla="val 25000"/>
              <a:gd name="adj2" fmla="val 25000"/>
              <a:gd name="adj3" fmla="val 43710"/>
              <a:gd name="adj4" fmla="val 66667"/>
            </a:avLst>
          </a:prstGeom>
          <a:solidFill>
            <a:srgbClr val="0033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48135" name="AutoShape 7"/>
          <p:cNvSpPr>
            <a:spLocks noChangeArrowheads="1"/>
          </p:cNvSpPr>
          <p:nvPr/>
        </p:nvSpPr>
        <p:spPr bwMode="auto">
          <a:xfrm>
            <a:off x="1979613" y="5445125"/>
            <a:ext cx="1584325" cy="504825"/>
          </a:xfrm>
          <a:prstGeom prst="rightArrowCallout">
            <a:avLst>
              <a:gd name="adj1" fmla="val 25000"/>
              <a:gd name="adj2" fmla="val 25000"/>
              <a:gd name="adj3" fmla="val 52306"/>
              <a:gd name="adj4" fmla="val 66667"/>
            </a:avLst>
          </a:prstGeom>
          <a:solidFill>
            <a:srgbClr val="0033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48136" name="AutoShape 8"/>
          <p:cNvSpPr>
            <a:spLocks noChangeArrowheads="1"/>
          </p:cNvSpPr>
          <p:nvPr/>
        </p:nvSpPr>
        <p:spPr bwMode="auto">
          <a:xfrm>
            <a:off x="3708400" y="5734050"/>
            <a:ext cx="1512888" cy="576263"/>
          </a:xfrm>
          <a:prstGeom prst="leftArrowCallout">
            <a:avLst>
              <a:gd name="adj1" fmla="val 25000"/>
              <a:gd name="adj2" fmla="val 25000"/>
              <a:gd name="adj3" fmla="val 43756"/>
              <a:gd name="adj4" fmla="val 66667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4284663" y="3213100"/>
            <a:ext cx="865187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ES" sz="1400" b="1">
                <a:solidFill>
                  <a:srgbClr val="FFFFFF"/>
                </a:solidFill>
              </a:rPr>
              <a:t>U.K. 1325 (44%)</a:t>
            </a:r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7092950" y="3213100"/>
            <a:ext cx="12239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ES" sz="1400" b="1">
                <a:solidFill>
                  <a:srgbClr val="FFFFFF"/>
                </a:solidFill>
              </a:rPr>
              <a:t>Estonia 1094 (80%)</a:t>
            </a:r>
          </a:p>
        </p:txBody>
      </p:sp>
      <p:sp>
        <p:nvSpPr>
          <p:cNvPr id="48139" name="Text Box 11"/>
          <p:cNvSpPr txBox="1">
            <a:spLocks noChangeArrowheads="1"/>
          </p:cNvSpPr>
          <p:nvPr/>
        </p:nvSpPr>
        <p:spPr bwMode="auto">
          <a:xfrm>
            <a:off x="4500563" y="4437063"/>
            <a:ext cx="12239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ES" sz="1400" b="1">
                <a:solidFill>
                  <a:srgbClr val="FFFFFF"/>
                </a:solidFill>
              </a:rPr>
              <a:t>Holanda 1221 (45%)</a:t>
            </a:r>
          </a:p>
        </p:txBody>
      </p:sp>
      <p:sp>
        <p:nvSpPr>
          <p:cNvPr id="48140" name="Text Box 12"/>
          <p:cNvSpPr txBox="1">
            <a:spLocks noChangeArrowheads="1"/>
          </p:cNvSpPr>
          <p:nvPr/>
        </p:nvSpPr>
        <p:spPr bwMode="auto">
          <a:xfrm>
            <a:off x="6516688" y="4724400"/>
            <a:ext cx="12239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ES" sz="1400" b="1">
                <a:solidFill>
                  <a:srgbClr val="FFFFFF"/>
                </a:solidFill>
              </a:rPr>
              <a:t>Eslovenia 119 (80%)</a:t>
            </a:r>
          </a:p>
        </p:txBody>
      </p:sp>
      <p:sp>
        <p:nvSpPr>
          <p:cNvPr id="48141" name="Text Box 13"/>
          <p:cNvSpPr txBox="1">
            <a:spLocks noChangeArrowheads="1"/>
          </p:cNvSpPr>
          <p:nvPr/>
        </p:nvSpPr>
        <p:spPr bwMode="auto">
          <a:xfrm>
            <a:off x="2051050" y="5445125"/>
            <a:ext cx="11525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ES" sz="1400" b="1">
                <a:solidFill>
                  <a:srgbClr val="FFFFFF"/>
                </a:solidFill>
              </a:rPr>
              <a:t>Portugal 1180 (76%)</a:t>
            </a:r>
          </a:p>
        </p:txBody>
      </p:sp>
      <p:sp>
        <p:nvSpPr>
          <p:cNvPr id="48142" name="Text Box 14"/>
          <p:cNvSpPr txBox="1">
            <a:spLocks noChangeArrowheads="1"/>
          </p:cNvSpPr>
          <p:nvPr/>
        </p:nvSpPr>
        <p:spPr bwMode="auto">
          <a:xfrm>
            <a:off x="4211638" y="5734050"/>
            <a:ext cx="115093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ES" sz="1400" b="1">
                <a:solidFill>
                  <a:srgbClr val="292929"/>
                </a:solidFill>
              </a:rPr>
              <a:t>España 1270 (87%)</a:t>
            </a:r>
          </a:p>
        </p:txBody>
      </p:sp>
      <p:sp>
        <p:nvSpPr>
          <p:cNvPr id="48143" name="WordArt 15"/>
          <p:cNvSpPr>
            <a:spLocks noChangeArrowheads="1" noChangeShapeType="1" noTextEdit="1"/>
          </p:cNvSpPr>
          <p:nvPr/>
        </p:nvSpPr>
        <p:spPr bwMode="auto">
          <a:xfrm>
            <a:off x="2627313" y="549275"/>
            <a:ext cx="4105275" cy="11620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s-E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predictD-International</a:t>
            </a:r>
          </a:p>
        </p:txBody>
      </p:sp>
      <p:pic>
        <p:nvPicPr>
          <p:cNvPr id="48144" name="Picture 16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33375"/>
            <a:ext cx="1258887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5" name="Picture 17" descr="j028603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5229225"/>
            <a:ext cx="503237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46" name="AutoShape 18"/>
          <p:cNvSpPr>
            <a:spLocks noChangeArrowheads="1"/>
          </p:cNvSpPr>
          <p:nvPr/>
        </p:nvSpPr>
        <p:spPr bwMode="auto">
          <a:xfrm rot="-5400000">
            <a:off x="5075237" y="1341438"/>
            <a:ext cx="1368425" cy="1079500"/>
          </a:xfrm>
          <a:prstGeom prst="rightArrowCallout">
            <a:avLst>
              <a:gd name="adj1" fmla="val 25000"/>
              <a:gd name="adj2" fmla="val 25000"/>
              <a:gd name="adj3" fmla="val 2112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48147" name="Text Box 19"/>
          <p:cNvSpPr txBox="1">
            <a:spLocks noChangeArrowheads="1"/>
          </p:cNvSpPr>
          <p:nvPr/>
        </p:nvSpPr>
        <p:spPr bwMode="auto">
          <a:xfrm>
            <a:off x="5292725" y="1628775"/>
            <a:ext cx="10795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ES" sz="1800" b="1">
                <a:solidFill>
                  <a:srgbClr val="FFFFFF"/>
                </a:solidFill>
              </a:rPr>
              <a:t>Europa7.209 (69%)</a:t>
            </a:r>
          </a:p>
        </p:txBody>
      </p:sp>
      <p:pic>
        <p:nvPicPr>
          <p:cNvPr id="48148" name="Picture 20" descr="chile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00213"/>
            <a:ext cx="1223963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49" name="AutoShape 21"/>
          <p:cNvSpPr>
            <a:spLocks noChangeArrowheads="1"/>
          </p:cNvSpPr>
          <p:nvPr/>
        </p:nvSpPr>
        <p:spPr bwMode="auto">
          <a:xfrm>
            <a:off x="1187450" y="1268413"/>
            <a:ext cx="1512888" cy="1008062"/>
          </a:xfrm>
          <a:prstGeom prst="rightArrowCallout">
            <a:avLst>
              <a:gd name="adj1" fmla="val 25000"/>
              <a:gd name="adj2" fmla="val 25000"/>
              <a:gd name="adj3" fmla="val 25013"/>
              <a:gd name="adj4" fmla="val 66667"/>
            </a:avLst>
          </a:prstGeom>
          <a:solidFill>
            <a:srgbClr val="CC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sz="1800">
              <a:solidFill>
                <a:srgbClr val="FFFFFF"/>
              </a:solidFill>
            </a:endParaRPr>
          </a:p>
        </p:txBody>
      </p:sp>
      <p:sp>
        <p:nvSpPr>
          <p:cNvPr id="48150" name="Text Box 23"/>
          <p:cNvSpPr txBox="1">
            <a:spLocks noChangeArrowheads="1"/>
          </p:cNvSpPr>
          <p:nvPr/>
        </p:nvSpPr>
        <p:spPr bwMode="auto">
          <a:xfrm>
            <a:off x="1258888" y="1341438"/>
            <a:ext cx="8636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ES" sz="1800" b="1">
                <a:solidFill>
                  <a:srgbClr val="292929"/>
                </a:solidFill>
              </a:rPr>
              <a:t>Chile2.617 (97%)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115888"/>
            <a:ext cx="7158038" cy="1412875"/>
          </a:xfrm>
        </p:spPr>
        <p:txBody>
          <a:bodyPr/>
          <a:lstStyle/>
          <a:p>
            <a:pPr eaLnBrk="1" hangingPunct="1"/>
            <a:r>
              <a:rPr lang="es-ES" altLang="es-ES" sz="5400" b="1" smtClean="0"/>
              <a:t>  </a:t>
            </a:r>
            <a:r>
              <a:rPr lang="es-ES" altLang="es-ES" sz="4400" b="1" smtClean="0"/>
              <a:t>Justificación</a:t>
            </a:r>
            <a:br>
              <a:rPr lang="es-ES" altLang="es-ES" sz="4400" b="1" smtClean="0"/>
            </a:br>
            <a:r>
              <a:rPr lang="es-ES" altLang="es-ES" sz="4400" b="1" smtClean="0"/>
              <a:t>predictD-Spain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00188" y="1571625"/>
            <a:ext cx="6629400" cy="4611688"/>
          </a:xfrm>
        </p:spPr>
        <p:txBody>
          <a:bodyPr/>
          <a:lstStyle/>
          <a:p>
            <a:pPr eaLnBrk="1" hangingPunct="1"/>
            <a:r>
              <a:rPr lang="es-ES" altLang="es-ES" sz="2800" b="1" smtClean="0"/>
              <a:t>Diferentes tasas de incidencia de depresión entre países</a:t>
            </a:r>
          </a:p>
          <a:p>
            <a:pPr eaLnBrk="1" hangingPunct="1">
              <a:buFont typeface="Wingdings" pitchFamily="2" charset="2"/>
              <a:buNone/>
            </a:pPr>
            <a:endParaRPr lang="es-ES" altLang="es-ES" sz="2800" b="1" smtClean="0"/>
          </a:p>
          <a:p>
            <a:pPr eaLnBrk="1" hangingPunct="1"/>
            <a:r>
              <a:rPr lang="es-ES" altLang="es-ES" sz="2800" b="1" smtClean="0"/>
              <a:t>Diferentes prevalencias de factores de riesgo de depresión entre países</a:t>
            </a:r>
          </a:p>
          <a:p>
            <a:pPr eaLnBrk="1" hangingPunct="1"/>
            <a:endParaRPr lang="en-US" altLang="es-ES" sz="2800" smtClean="0"/>
          </a:p>
          <a:p>
            <a:pPr eaLnBrk="1" hangingPunct="1"/>
            <a:r>
              <a:rPr lang="en-US" altLang="es-ES" sz="2800" b="1" smtClean="0"/>
              <a:t>Se plantea la nececesidad de índices de riesgo nacionales  frente a los internacionales </a:t>
            </a:r>
            <a:r>
              <a:rPr lang="en-US" altLang="es-ES" sz="2800" smtClean="0"/>
              <a:t>(Framminghan Español)</a:t>
            </a:r>
            <a:endParaRPr lang="es-ES" altLang="es-ES" sz="2800" smtClean="0"/>
          </a:p>
        </p:txBody>
      </p:sp>
      <p:pic>
        <p:nvPicPr>
          <p:cNvPr id="49156" name="Picture 4" descr="j028603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32588" y="333375"/>
            <a:ext cx="1152525" cy="1109663"/>
          </a:xfrm>
          <a:noFill/>
        </p:spPr>
      </p:pic>
      <p:pic>
        <p:nvPicPr>
          <p:cNvPr id="49157" name="Picture 5" descr="j022933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2133600"/>
            <a:ext cx="966787" cy="1420813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5" descr="españa polític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835150"/>
            <a:ext cx="6913562" cy="5022850"/>
          </a:xfrm>
          <a:noFill/>
        </p:spPr>
      </p:pic>
      <p:pic>
        <p:nvPicPr>
          <p:cNvPr id="50179" name="Picture 8" descr="j0286034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4525" y="765175"/>
            <a:ext cx="1422400" cy="1370013"/>
          </a:xfrm>
          <a:noFill/>
        </p:spPr>
      </p:pic>
      <p:sp>
        <p:nvSpPr>
          <p:cNvPr id="50180" name="WordArt 9"/>
          <p:cNvSpPr>
            <a:spLocks noChangeArrowheads="1" noChangeShapeType="1" noTextEdit="1"/>
          </p:cNvSpPr>
          <p:nvPr/>
        </p:nvSpPr>
        <p:spPr bwMode="auto">
          <a:xfrm>
            <a:off x="5940425" y="260350"/>
            <a:ext cx="1296988" cy="5000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s-ES" sz="3600" i="1" kern="10"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PREDICT</a:t>
            </a:r>
          </a:p>
        </p:txBody>
      </p:sp>
      <p:sp>
        <p:nvSpPr>
          <p:cNvPr id="50181" name="WordArt 10"/>
          <p:cNvSpPr>
            <a:spLocks noChangeArrowheads="1" noChangeShapeType="1" noTextEdit="1"/>
          </p:cNvSpPr>
          <p:nvPr/>
        </p:nvSpPr>
        <p:spPr bwMode="auto">
          <a:xfrm rot="6018597">
            <a:off x="6760369" y="1166019"/>
            <a:ext cx="1008063" cy="35877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s-ES" sz="2400" b="1" kern="10"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00"/>
                </a:solidFill>
                <a:latin typeface="John Handy LET"/>
              </a:rPr>
              <a:t>España</a:t>
            </a:r>
          </a:p>
        </p:txBody>
      </p:sp>
      <p:sp>
        <p:nvSpPr>
          <p:cNvPr id="50182" name="AutoShape 12"/>
          <p:cNvSpPr>
            <a:spLocks noChangeArrowheads="1"/>
          </p:cNvSpPr>
          <p:nvPr/>
        </p:nvSpPr>
        <p:spPr bwMode="auto">
          <a:xfrm>
            <a:off x="3348038" y="2565400"/>
            <a:ext cx="1439862" cy="576263"/>
          </a:xfrm>
          <a:prstGeom prst="rightArrowCallout">
            <a:avLst>
              <a:gd name="adj1" fmla="val 25000"/>
              <a:gd name="adj2" fmla="val 25000"/>
              <a:gd name="adj3" fmla="val 41644"/>
              <a:gd name="adj4" fmla="val 66667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50183" name="AutoShape 13"/>
          <p:cNvSpPr>
            <a:spLocks noChangeArrowheads="1"/>
          </p:cNvSpPr>
          <p:nvPr/>
        </p:nvSpPr>
        <p:spPr bwMode="auto">
          <a:xfrm>
            <a:off x="5508625" y="2997200"/>
            <a:ext cx="1512888" cy="503238"/>
          </a:xfrm>
          <a:prstGeom prst="leftArrowCallout">
            <a:avLst>
              <a:gd name="adj1" fmla="val 25000"/>
              <a:gd name="adj2" fmla="val 25000"/>
              <a:gd name="adj3" fmla="val 50105"/>
              <a:gd name="adj4" fmla="val 66667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50184" name="AutoShape 14"/>
          <p:cNvSpPr>
            <a:spLocks noChangeArrowheads="1"/>
          </p:cNvSpPr>
          <p:nvPr/>
        </p:nvSpPr>
        <p:spPr bwMode="auto">
          <a:xfrm>
            <a:off x="2484438" y="5589588"/>
            <a:ext cx="1727200" cy="576262"/>
          </a:xfrm>
          <a:prstGeom prst="rightArrowCallout">
            <a:avLst>
              <a:gd name="adj1" fmla="val 25000"/>
              <a:gd name="adj2" fmla="val 25000"/>
              <a:gd name="adj3" fmla="val 49954"/>
              <a:gd name="adj4" fmla="val 66667"/>
            </a:avLst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50185" name="AutoShape 15"/>
          <p:cNvSpPr>
            <a:spLocks noChangeArrowheads="1"/>
          </p:cNvSpPr>
          <p:nvPr/>
        </p:nvSpPr>
        <p:spPr bwMode="auto">
          <a:xfrm>
            <a:off x="3924300" y="4868863"/>
            <a:ext cx="1008063" cy="720725"/>
          </a:xfrm>
          <a:prstGeom prst="downArrowCallout">
            <a:avLst>
              <a:gd name="adj1" fmla="val 15942"/>
              <a:gd name="adj2" fmla="val 34967"/>
              <a:gd name="adj3" fmla="val 16528"/>
              <a:gd name="adj4" fmla="val 66667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50186" name="AutoShape 17"/>
          <p:cNvSpPr>
            <a:spLocks noChangeArrowheads="1"/>
          </p:cNvSpPr>
          <p:nvPr/>
        </p:nvSpPr>
        <p:spPr bwMode="auto">
          <a:xfrm>
            <a:off x="3203575" y="3716338"/>
            <a:ext cx="1368425" cy="504825"/>
          </a:xfrm>
          <a:prstGeom prst="rightArrowCallout">
            <a:avLst>
              <a:gd name="adj1" fmla="val 25000"/>
              <a:gd name="adj2" fmla="val 25000"/>
              <a:gd name="adj3" fmla="val 45178"/>
              <a:gd name="adj4" fmla="val 66667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50187" name="AutoShape 18"/>
          <p:cNvSpPr>
            <a:spLocks noChangeArrowheads="1"/>
          </p:cNvSpPr>
          <p:nvPr/>
        </p:nvSpPr>
        <p:spPr bwMode="auto">
          <a:xfrm>
            <a:off x="5795963" y="3789363"/>
            <a:ext cx="1584325" cy="503237"/>
          </a:xfrm>
          <a:prstGeom prst="rightArrowCallout">
            <a:avLst>
              <a:gd name="adj1" fmla="val 25000"/>
              <a:gd name="adj2" fmla="val 25000"/>
              <a:gd name="adj3" fmla="val 52471"/>
              <a:gd name="adj4" fmla="val 66667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50188" name="Text Box 21"/>
          <p:cNvSpPr txBox="1">
            <a:spLocks noChangeArrowheads="1"/>
          </p:cNvSpPr>
          <p:nvPr/>
        </p:nvSpPr>
        <p:spPr bwMode="auto">
          <a:xfrm>
            <a:off x="3348038" y="2565400"/>
            <a:ext cx="10080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ES" sz="1400" b="1">
                <a:solidFill>
                  <a:srgbClr val="292929"/>
                </a:solidFill>
              </a:rPr>
              <a:t>La Rioja 752 (85%)</a:t>
            </a:r>
          </a:p>
        </p:txBody>
      </p:sp>
      <p:sp>
        <p:nvSpPr>
          <p:cNvPr id="50189" name="Text Box 22"/>
          <p:cNvSpPr txBox="1">
            <a:spLocks noChangeArrowheads="1"/>
          </p:cNvSpPr>
          <p:nvPr/>
        </p:nvSpPr>
        <p:spPr bwMode="auto">
          <a:xfrm>
            <a:off x="6011863" y="2997200"/>
            <a:ext cx="10080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ES" sz="1400" b="1">
                <a:solidFill>
                  <a:srgbClr val="292929"/>
                </a:solidFill>
              </a:rPr>
              <a:t>Zaragoza757 (85%)</a:t>
            </a:r>
          </a:p>
        </p:txBody>
      </p:sp>
      <p:sp>
        <p:nvSpPr>
          <p:cNvPr id="50190" name="Text Box 23"/>
          <p:cNvSpPr txBox="1">
            <a:spLocks noChangeArrowheads="1"/>
          </p:cNvSpPr>
          <p:nvPr/>
        </p:nvSpPr>
        <p:spPr bwMode="auto">
          <a:xfrm>
            <a:off x="3203575" y="3716338"/>
            <a:ext cx="10810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ES" sz="1400" b="1">
                <a:solidFill>
                  <a:srgbClr val="292929"/>
                </a:solidFill>
              </a:rPr>
              <a:t>Madrid 771 (82%)</a:t>
            </a:r>
          </a:p>
        </p:txBody>
      </p:sp>
      <p:sp>
        <p:nvSpPr>
          <p:cNvPr id="50191" name="Text Box 24"/>
          <p:cNvSpPr txBox="1">
            <a:spLocks noChangeArrowheads="1"/>
          </p:cNvSpPr>
          <p:nvPr/>
        </p:nvSpPr>
        <p:spPr bwMode="auto">
          <a:xfrm>
            <a:off x="5795963" y="3789363"/>
            <a:ext cx="12239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ES" sz="1400" b="1">
                <a:solidFill>
                  <a:srgbClr val="292929"/>
                </a:solidFill>
              </a:rPr>
              <a:t>Baleares 718 (85%)</a:t>
            </a:r>
          </a:p>
        </p:txBody>
      </p:sp>
      <p:sp>
        <p:nvSpPr>
          <p:cNvPr id="50192" name="Text Box 25"/>
          <p:cNvSpPr txBox="1">
            <a:spLocks noChangeArrowheads="1"/>
          </p:cNvSpPr>
          <p:nvPr/>
        </p:nvSpPr>
        <p:spPr bwMode="auto">
          <a:xfrm>
            <a:off x="2411413" y="5589588"/>
            <a:ext cx="13684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ES" sz="1600" b="1">
                <a:solidFill>
                  <a:srgbClr val="FFFFFF"/>
                </a:solidFill>
              </a:rPr>
              <a:t>Málaga 1276 (86%)</a:t>
            </a:r>
          </a:p>
        </p:txBody>
      </p:sp>
      <p:sp>
        <p:nvSpPr>
          <p:cNvPr id="50193" name="Text Box 26"/>
          <p:cNvSpPr txBox="1">
            <a:spLocks noChangeArrowheads="1"/>
          </p:cNvSpPr>
          <p:nvPr/>
        </p:nvSpPr>
        <p:spPr bwMode="auto">
          <a:xfrm>
            <a:off x="3924300" y="4868863"/>
            <a:ext cx="11525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ES" sz="1400" b="1">
                <a:solidFill>
                  <a:srgbClr val="292929"/>
                </a:solidFill>
              </a:rPr>
              <a:t>Granada 783 (82%)</a:t>
            </a:r>
          </a:p>
        </p:txBody>
      </p:sp>
      <p:sp>
        <p:nvSpPr>
          <p:cNvPr id="50194" name="AutoShape 29"/>
          <p:cNvSpPr>
            <a:spLocks noChangeArrowheads="1"/>
          </p:cNvSpPr>
          <p:nvPr/>
        </p:nvSpPr>
        <p:spPr bwMode="auto">
          <a:xfrm>
            <a:off x="1835150" y="404813"/>
            <a:ext cx="3744913" cy="792162"/>
          </a:xfrm>
          <a:prstGeom prst="rightArrowCallout">
            <a:avLst>
              <a:gd name="adj1" fmla="val 25000"/>
              <a:gd name="adj2" fmla="val 25000"/>
              <a:gd name="adj3" fmla="val 78791"/>
              <a:gd name="adj4" fmla="val 66667"/>
            </a:avLst>
          </a:prstGeom>
          <a:solidFill>
            <a:schemeClr val="accent2"/>
          </a:solidFill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s-ES" sz="1800">
              <a:solidFill>
                <a:srgbClr val="CCCC99"/>
              </a:solidFill>
            </a:endParaRPr>
          </a:p>
        </p:txBody>
      </p:sp>
      <p:sp>
        <p:nvSpPr>
          <p:cNvPr id="50195" name="Text Box 30"/>
          <p:cNvSpPr txBox="1">
            <a:spLocks noChangeArrowheads="1"/>
          </p:cNvSpPr>
          <p:nvPr/>
        </p:nvSpPr>
        <p:spPr bwMode="auto">
          <a:xfrm>
            <a:off x="1835150" y="620713"/>
            <a:ext cx="2520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ES" sz="2000" b="1">
                <a:solidFill>
                  <a:srgbClr val="292929"/>
                </a:solidFill>
              </a:rPr>
              <a:t>T1 = 5.442 (84%)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72"/>
          <p:cNvSpPr>
            <a:spLocks noGrp="1" noChangeArrowheads="1"/>
          </p:cNvSpPr>
          <p:nvPr>
            <p:ph type="title"/>
          </p:nvPr>
        </p:nvSpPr>
        <p:spPr>
          <a:xfrm>
            <a:off x="971550" y="-171450"/>
            <a:ext cx="7345363" cy="1412875"/>
          </a:xfrm>
        </p:spPr>
        <p:txBody>
          <a:bodyPr/>
          <a:lstStyle/>
          <a:p>
            <a:pPr algn="r" eaLnBrk="1" hangingPunct="1"/>
            <a:r>
              <a:rPr lang="es-ES" altLang="es-ES" sz="3600" smtClean="0"/>
              <a:t>C. de Salud &amp; Médicos de Familia</a:t>
            </a:r>
            <a:r>
              <a:rPr lang="es-ES" altLang="es-ES" smtClean="0"/>
              <a:t> </a:t>
            </a:r>
          </a:p>
        </p:txBody>
      </p:sp>
      <p:graphicFrame>
        <p:nvGraphicFramePr>
          <p:cNvPr id="357808" name="Group 43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2537769"/>
              </p:ext>
            </p:extLst>
          </p:nvPr>
        </p:nvGraphicFramePr>
        <p:xfrm>
          <a:off x="755650" y="1628775"/>
          <a:ext cx="7632700" cy="4329082"/>
        </p:xfrm>
        <a:graphic>
          <a:graphicData uri="http://schemas.openxmlformats.org/drawingml/2006/table">
            <a:tbl>
              <a:tblPr/>
              <a:tblGrid>
                <a:gridCol w="2341563"/>
                <a:gridCol w="2843212"/>
                <a:gridCol w="2447925"/>
              </a:tblGrid>
              <a:tr h="457230"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Centros de Salud</a:t>
                      </a:r>
                    </a:p>
                  </a:txBody>
                  <a:tcPr marT="45723" marB="45723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Méd. de Familia</a:t>
                      </a:r>
                    </a:p>
                  </a:txBody>
                  <a:tcPr marT="45723" marB="45723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96266"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Málaga</a:t>
                      </a:r>
                      <a:endParaRPr kumimoji="0" lang="es-ES_tradn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urbanos </a:t>
                      </a: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</a:t>
                      </a: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rurales</a:t>
                      </a: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endParaRPr kumimoji="0" lang="es-ES_trad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441354"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Madrid</a:t>
                      </a:r>
                      <a:endParaRPr kumimoji="0" lang="es-ES_tradn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urbanos</a:t>
                      </a: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+ </a:t>
                      </a: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rural</a:t>
                      </a: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kumimoji="0" lang="es-ES_trad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441354"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Granada</a:t>
                      </a:r>
                      <a:endParaRPr kumimoji="0" lang="es-ES_tradnl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urbanos</a:t>
                      </a: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+ </a:t>
                      </a: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rurales</a:t>
                      </a: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kumimoji="0" lang="es-ES_trad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640123"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Baleares</a:t>
                      </a:r>
                      <a:endParaRPr kumimoji="0" lang="es-ES_tradn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urbanos</a:t>
                      </a: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+ </a:t>
                      </a: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rural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47675" marR="0" lvl="0" indent="-4476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+ 1 mixto</a:t>
                      </a: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kumimoji="0" lang="es-ES_trad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444530"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Zaragoza</a:t>
                      </a:r>
                      <a:endParaRPr kumimoji="0" lang="es-ES_tradn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urban </a:t>
                      </a: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</a:t>
                      </a: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rural</a:t>
                      </a: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es-ES_trad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441354"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 Rioja</a:t>
                      </a:r>
                      <a:endParaRPr kumimoji="0" lang="es-ES_tradn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urban</a:t>
                      </a: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+ </a:t>
                      </a: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rural</a:t>
                      </a: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kumimoji="0" lang="es-ES_trad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1066871"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SPAIN</a:t>
                      </a:r>
                      <a:endParaRPr kumimoji="0" lang="es-ES_tradn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 Centros de Salud</a:t>
                      </a:r>
                      <a:endParaRPr kumimoji="0" lang="es-E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47675" marR="0" lvl="0" indent="-4476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urbanos</a:t>
                      </a: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+ </a:t>
                      </a:r>
                      <a:r>
                        <a:rPr kumimoji="0" lang="pt-P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rurales</a:t>
                      </a:r>
                      <a:endParaRPr kumimoji="0" lang="es-E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47675" marR="0" lvl="0" indent="-4476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mixto</a:t>
                      </a:r>
                      <a:endParaRPr kumimoji="0" lang="pt-P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215</a:t>
                      </a:r>
                      <a:endParaRPr kumimoji="0" lang="es-ES_tradnl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8175" y="0"/>
            <a:ext cx="152400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4688" y="0"/>
            <a:ext cx="107156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 descr="image00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357313"/>
            <a:ext cx="857250" cy="981075"/>
          </a:xfrm>
          <a:noFill/>
        </p:spPr>
      </p:pic>
      <p:pic>
        <p:nvPicPr>
          <p:cNvPr id="54275" name="Picture 9" descr="j028603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0" y="1428750"/>
            <a:ext cx="919163" cy="885825"/>
          </a:xfrm>
          <a:noFill/>
        </p:spPr>
      </p:pic>
      <p:sp>
        <p:nvSpPr>
          <p:cNvPr id="54276" name="Text Box 5"/>
          <p:cNvSpPr txBox="1">
            <a:spLocks noChangeArrowheads="1"/>
          </p:cNvSpPr>
          <p:nvPr/>
        </p:nvSpPr>
        <p:spPr bwMode="auto">
          <a:xfrm>
            <a:off x="1763713" y="549275"/>
            <a:ext cx="5903912" cy="608013"/>
          </a:xfrm>
          <a:prstGeom prst="rect">
            <a:avLst/>
          </a:prstGeom>
          <a:solidFill>
            <a:srgbClr val="CCFF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s-ES" b="1">
                <a:solidFill>
                  <a:srgbClr val="292929"/>
                </a:solidFill>
              </a:rPr>
              <a:t>MARCADORES DE RIESGO</a:t>
            </a:r>
            <a:endParaRPr lang="en-US" altLang="es-ES">
              <a:solidFill>
                <a:srgbClr val="292929"/>
              </a:solidFill>
            </a:endParaRPr>
          </a:p>
        </p:txBody>
      </p:sp>
      <p:sp>
        <p:nvSpPr>
          <p:cNvPr id="54277" name="Rectangle 6"/>
          <p:cNvSpPr>
            <a:spLocks noChangeArrowheads="1"/>
          </p:cNvSpPr>
          <p:nvPr/>
        </p:nvSpPr>
        <p:spPr bwMode="auto">
          <a:xfrm>
            <a:off x="214313" y="2357438"/>
            <a:ext cx="4183062" cy="2881312"/>
          </a:xfrm>
          <a:prstGeom prst="rect">
            <a:avLst/>
          </a:prstGeom>
          <a:solidFill>
            <a:srgbClr val="CCFF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CC9900"/>
              </a:buClr>
            </a:pPr>
            <a:endParaRPr lang="en-US" altLang="es-ES" sz="2000" b="1">
              <a:solidFill>
                <a:srgbClr val="292929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CC9900"/>
              </a:buClr>
              <a:buFont typeface="Wingdings" pitchFamily="2" charset="2"/>
              <a:buBlip>
                <a:blip r:embed="rId4"/>
              </a:buBlip>
            </a:pPr>
            <a:r>
              <a:rPr lang="en-US" altLang="es-ES" sz="2000" b="1">
                <a:solidFill>
                  <a:srgbClr val="292929"/>
                </a:solidFill>
              </a:rPr>
              <a:t>Country </a:t>
            </a:r>
          </a:p>
          <a:p>
            <a:pPr eaLnBrk="1" hangingPunct="1">
              <a:lnSpc>
                <a:spcPct val="90000"/>
              </a:lnSpc>
              <a:buClr>
                <a:srgbClr val="CC9900"/>
              </a:buClr>
              <a:buFont typeface="Wingdings" pitchFamily="2" charset="2"/>
              <a:buBlip>
                <a:blip r:embed="rId4"/>
              </a:buBlip>
            </a:pPr>
            <a:r>
              <a:rPr lang="en-US" altLang="es-ES" sz="2000" b="1">
                <a:solidFill>
                  <a:srgbClr val="292929"/>
                </a:solidFill>
              </a:rPr>
              <a:t>Sex</a:t>
            </a:r>
          </a:p>
          <a:p>
            <a:pPr eaLnBrk="1" hangingPunct="1">
              <a:lnSpc>
                <a:spcPct val="90000"/>
              </a:lnSpc>
              <a:buClr>
                <a:srgbClr val="CC9900"/>
              </a:buClr>
              <a:buFont typeface="Wingdings" pitchFamily="2" charset="2"/>
              <a:buBlip>
                <a:blip r:embed="rId4"/>
              </a:buBlip>
            </a:pPr>
            <a:r>
              <a:rPr lang="en-US" altLang="es-ES" sz="2000" b="1">
                <a:solidFill>
                  <a:srgbClr val="292929"/>
                </a:solidFill>
              </a:rPr>
              <a:t>Age</a:t>
            </a:r>
          </a:p>
          <a:p>
            <a:pPr eaLnBrk="1" hangingPunct="1">
              <a:lnSpc>
                <a:spcPct val="90000"/>
              </a:lnSpc>
              <a:buClr>
                <a:srgbClr val="CC9900"/>
              </a:buClr>
              <a:buFont typeface="Wingdings" pitchFamily="2" charset="2"/>
              <a:buBlip>
                <a:blip r:embed="rId4"/>
              </a:buBlip>
            </a:pPr>
            <a:r>
              <a:rPr lang="en-US" altLang="es-ES" sz="2000" b="1">
                <a:solidFill>
                  <a:srgbClr val="292929"/>
                </a:solidFill>
              </a:rPr>
              <a:t>Educational level </a:t>
            </a:r>
          </a:p>
          <a:p>
            <a:pPr eaLnBrk="1" hangingPunct="1">
              <a:lnSpc>
                <a:spcPct val="90000"/>
              </a:lnSpc>
              <a:buClr>
                <a:srgbClr val="CC9900"/>
              </a:buClr>
              <a:buFont typeface="Wingdings" pitchFamily="2" charset="2"/>
              <a:buBlip>
                <a:blip r:embed="rId4"/>
              </a:buBlip>
            </a:pPr>
            <a:r>
              <a:rPr lang="en-US" altLang="es-ES" sz="2000" b="1">
                <a:solidFill>
                  <a:srgbClr val="292929"/>
                </a:solidFill>
              </a:rPr>
              <a:t>Lifetime history of depression </a:t>
            </a:r>
          </a:p>
          <a:p>
            <a:pPr eaLnBrk="1" hangingPunct="1">
              <a:lnSpc>
                <a:spcPct val="90000"/>
              </a:lnSpc>
              <a:buClr>
                <a:srgbClr val="CC9900"/>
              </a:buClr>
              <a:buFont typeface="Wingdings" pitchFamily="2" charset="2"/>
              <a:buBlip>
                <a:blip r:embed="rId4"/>
              </a:buBlip>
            </a:pPr>
            <a:r>
              <a:rPr lang="en-US" altLang="es-ES" sz="2000" b="1">
                <a:solidFill>
                  <a:srgbClr val="0033CC"/>
                </a:solidFill>
              </a:rPr>
              <a:t>Family history of psychological problems</a:t>
            </a:r>
          </a:p>
        </p:txBody>
      </p:sp>
      <p:sp>
        <p:nvSpPr>
          <p:cNvPr id="54278" name="Rectangle 7"/>
          <p:cNvSpPr>
            <a:spLocks noChangeArrowheads="1"/>
          </p:cNvSpPr>
          <p:nvPr/>
        </p:nvSpPr>
        <p:spPr bwMode="auto">
          <a:xfrm>
            <a:off x="4643438" y="2349500"/>
            <a:ext cx="4183062" cy="2881313"/>
          </a:xfrm>
          <a:prstGeom prst="rect">
            <a:avLst/>
          </a:prstGeom>
          <a:solidFill>
            <a:srgbClr val="CCFF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CC9900"/>
              </a:buClr>
            </a:pPr>
            <a:endParaRPr lang="en-US" altLang="es-ES" sz="2000" b="1">
              <a:solidFill>
                <a:srgbClr val="292929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CC9900"/>
              </a:buClr>
              <a:buFont typeface="Wingdings" pitchFamily="2" charset="2"/>
              <a:buBlip>
                <a:blip r:embed="rId4"/>
              </a:buBlip>
            </a:pPr>
            <a:r>
              <a:rPr lang="en-US" altLang="es-ES" sz="2000" b="1">
                <a:solidFill>
                  <a:srgbClr val="292929"/>
                </a:solidFill>
              </a:rPr>
              <a:t>Provincia</a:t>
            </a:r>
          </a:p>
          <a:p>
            <a:pPr eaLnBrk="1" hangingPunct="1">
              <a:lnSpc>
                <a:spcPct val="90000"/>
              </a:lnSpc>
              <a:buClr>
                <a:srgbClr val="CC9900"/>
              </a:buClr>
              <a:buFont typeface="Wingdings" pitchFamily="2" charset="2"/>
              <a:buBlip>
                <a:blip r:embed="rId4"/>
              </a:buBlip>
            </a:pPr>
            <a:r>
              <a:rPr lang="en-US" altLang="es-ES" sz="2000" b="1">
                <a:solidFill>
                  <a:srgbClr val="292929"/>
                </a:solidFill>
              </a:rPr>
              <a:t>Sexo (</a:t>
            </a:r>
            <a:r>
              <a:rPr lang="en-US" altLang="es-ES" sz="2800" b="1">
                <a:solidFill>
                  <a:srgbClr val="292929"/>
                </a:solidFill>
              </a:rPr>
              <a:t>♀</a:t>
            </a:r>
            <a:r>
              <a:rPr lang="en-US" altLang="es-ES" sz="2000" b="1">
                <a:solidFill>
                  <a:srgbClr val="292929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  <a:buClr>
                <a:srgbClr val="CC9900"/>
              </a:buClr>
              <a:buFont typeface="Wingdings" pitchFamily="2" charset="2"/>
              <a:buBlip>
                <a:blip r:embed="rId4"/>
              </a:buBlip>
            </a:pPr>
            <a:r>
              <a:rPr lang="en-US" altLang="es-ES" sz="2000" b="1">
                <a:solidFill>
                  <a:srgbClr val="292929"/>
                </a:solidFill>
              </a:rPr>
              <a:t>Edad (↓)↑</a:t>
            </a:r>
          </a:p>
          <a:p>
            <a:pPr eaLnBrk="1" hangingPunct="1">
              <a:lnSpc>
                <a:spcPct val="90000"/>
              </a:lnSpc>
              <a:buClr>
                <a:srgbClr val="CC9900"/>
              </a:buClr>
              <a:buFont typeface="Wingdings" pitchFamily="2" charset="2"/>
              <a:buBlip>
                <a:blip r:embed="rId4"/>
              </a:buBlip>
            </a:pPr>
            <a:r>
              <a:rPr lang="en-US" altLang="es-ES" sz="2000" b="1">
                <a:solidFill>
                  <a:srgbClr val="292929"/>
                </a:solidFill>
              </a:rPr>
              <a:t>Nivel educativo (↓)</a:t>
            </a:r>
          </a:p>
          <a:p>
            <a:pPr eaLnBrk="1" hangingPunct="1">
              <a:lnSpc>
                <a:spcPct val="90000"/>
              </a:lnSpc>
              <a:buClr>
                <a:srgbClr val="CC9900"/>
              </a:buClr>
              <a:buFont typeface="Wingdings" pitchFamily="2" charset="2"/>
              <a:buBlip>
                <a:blip r:embed="rId4"/>
              </a:buBlip>
            </a:pPr>
            <a:r>
              <a:rPr lang="en-US" altLang="es-ES" sz="2000" b="1">
                <a:solidFill>
                  <a:srgbClr val="292929"/>
                </a:solidFill>
              </a:rPr>
              <a:t>Antecedente personal de depresión</a:t>
            </a:r>
          </a:p>
          <a:p>
            <a:pPr eaLnBrk="1" hangingPunct="1">
              <a:lnSpc>
                <a:spcPct val="90000"/>
              </a:lnSpc>
              <a:buClr>
                <a:srgbClr val="CC9900"/>
              </a:buClr>
              <a:buFont typeface="Wingdings" pitchFamily="2" charset="2"/>
              <a:buNone/>
            </a:pPr>
            <a:endParaRPr lang="en-US" altLang="es-ES" sz="2000" b="1">
              <a:solidFill>
                <a:srgbClr val="292929"/>
              </a:solidFill>
            </a:endParaRPr>
          </a:p>
        </p:txBody>
      </p:sp>
      <p:sp>
        <p:nvSpPr>
          <p:cNvPr id="54279" name="Text Box 8"/>
          <p:cNvSpPr txBox="1">
            <a:spLocks noChangeArrowheads="1"/>
          </p:cNvSpPr>
          <p:nvPr/>
        </p:nvSpPr>
        <p:spPr bwMode="auto">
          <a:xfrm>
            <a:off x="4716463" y="5373688"/>
            <a:ext cx="4105275" cy="862012"/>
          </a:xfrm>
          <a:prstGeom prst="rect">
            <a:avLst/>
          </a:prstGeom>
          <a:solidFill>
            <a:srgbClr val="99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Blip>
                <a:blip r:embed="rId5"/>
              </a:buBlip>
            </a:pPr>
            <a:r>
              <a:rPr lang="es-ES" altLang="es-ES" sz="1800">
                <a:solidFill>
                  <a:srgbClr val="292929"/>
                </a:solidFill>
              </a:rPr>
              <a:t> </a:t>
            </a:r>
            <a:r>
              <a:rPr lang="es-ES" altLang="es-ES" sz="2000" b="1">
                <a:solidFill>
                  <a:srgbClr val="292929"/>
                </a:solidFill>
              </a:rPr>
              <a:t>Interacción edad*sexo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Blip>
                <a:blip r:embed="rId5"/>
              </a:buBlip>
            </a:pPr>
            <a:r>
              <a:rPr lang="es-ES" altLang="es-ES" sz="2000" b="1">
                <a:solidFill>
                  <a:srgbClr val="292929"/>
                </a:solidFill>
              </a:rPr>
              <a:t> Maltrato físico en la infancia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79388" y="5373688"/>
            <a:ext cx="8856662" cy="1050925"/>
          </a:xfrm>
        </p:spPr>
        <p:txBody>
          <a:bodyPr/>
          <a:lstStyle/>
          <a:p>
            <a:pPr>
              <a:defRPr/>
            </a:pPr>
            <a:r>
              <a:rPr lang="es-ES" sz="2800" smtClean="0"/>
              <a:t>Depresión como problema de salud pública</a:t>
            </a:r>
            <a:endParaRPr lang="es-ES" sz="2800"/>
          </a:p>
        </p:txBody>
      </p:sp>
      <p:sp>
        <p:nvSpPr>
          <p:cNvPr id="36867" name="4 Marcador de contenido"/>
          <p:cNvSpPr>
            <a:spLocks noGrp="1"/>
          </p:cNvSpPr>
          <p:nvPr>
            <p:ph idx="1"/>
          </p:nvPr>
        </p:nvSpPr>
        <p:spPr>
          <a:xfrm>
            <a:off x="251520" y="333375"/>
            <a:ext cx="8784976" cy="404336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s-ES" altLang="es-ES" sz="1800" b="1" dirty="0" smtClean="0"/>
              <a:t>Magnitud:</a:t>
            </a:r>
          </a:p>
          <a:p>
            <a:pPr lvl="2">
              <a:spcAft>
                <a:spcPts val="600"/>
              </a:spcAft>
            </a:pPr>
            <a:r>
              <a:rPr lang="es-ES" altLang="es-ES" sz="1800" dirty="0" smtClean="0"/>
              <a:t>Prevalencia poblacional 4-7%</a:t>
            </a:r>
          </a:p>
          <a:p>
            <a:pPr lvl="2">
              <a:spcAft>
                <a:spcPts val="600"/>
              </a:spcAft>
            </a:pPr>
            <a:r>
              <a:rPr lang="es-ES" altLang="es-ES" sz="1800" dirty="0" smtClean="0"/>
              <a:t>Prevalencia AP 10-14%</a:t>
            </a:r>
          </a:p>
          <a:p>
            <a:pPr>
              <a:spcAft>
                <a:spcPts val="600"/>
              </a:spcAft>
            </a:pPr>
            <a:r>
              <a:rPr lang="es-ES" altLang="es-ES" sz="1800" b="1" dirty="0" smtClean="0"/>
              <a:t>Trascendencia</a:t>
            </a:r>
          </a:p>
          <a:p>
            <a:pPr lvl="2">
              <a:spcAft>
                <a:spcPts val="600"/>
              </a:spcAft>
            </a:pPr>
            <a:r>
              <a:rPr lang="es-ES" altLang="es-ES" sz="1800" dirty="0"/>
              <a:t>3</a:t>
            </a:r>
            <a:r>
              <a:rPr lang="es-ES" altLang="es-ES" sz="1800" dirty="0" smtClean="0"/>
              <a:t>º en 2017 en carga de enfermedad (</a:t>
            </a:r>
            <a:r>
              <a:rPr lang="es-ES" altLang="es-ES" sz="1800" dirty="0" err="1" smtClean="0"/>
              <a:t>YLDs</a:t>
            </a:r>
            <a:r>
              <a:rPr lang="es-ES" altLang="es-ES" sz="1800" dirty="0" smtClean="0"/>
              <a:t>)</a:t>
            </a:r>
          </a:p>
          <a:p>
            <a:pPr lvl="2">
              <a:spcAft>
                <a:spcPts val="600"/>
              </a:spcAft>
            </a:pPr>
            <a:r>
              <a:rPr lang="es-ES" altLang="es-ES" sz="1800" dirty="0" smtClean="0"/>
              <a:t>Posiblemente 1ª en 2030</a:t>
            </a:r>
          </a:p>
          <a:p>
            <a:pPr lvl="2">
              <a:spcAft>
                <a:spcPts val="600"/>
              </a:spcAft>
            </a:pPr>
            <a:r>
              <a:rPr lang="es-ES" altLang="es-ES" sz="1800" dirty="0" smtClean="0"/>
              <a:t>Enfermedad recurrente (60</a:t>
            </a:r>
            <a:r>
              <a:rPr lang="es-ES" altLang="es-ES" sz="1800" dirty="0" smtClean="0">
                <a:sym typeface="Wingdings" pitchFamily="2" charset="2"/>
              </a:rPr>
              <a:t>7080%)</a:t>
            </a:r>
            <a:endParaRPr lang="es-ES" altLang="es-ES" sz="1800" dirty="0" smtClean="0"/>
          </a:p>
          <a:p>
            <a:pPr lvl="2">
              <a:spcAft>
                <a:spcPts val="600"/>
              </a:spcAft>
            </a:pPr>
            <a:r>
              <a:rPr lang="es-ES" altLang="es-ES" sz="1800" dirty="0" smtClean="0"/>
              <a:t>Exceso mortalidad 1,65</a:t>
            </a:r>
          </a:p>
          <a:p>
            <a:pPr lvl="2">
              <a:spcAft>
                <a:spcPts val="600"/>
              </a:spcAft>
            </a:pPr>
            <a:r>
              <a:rPr lang="es-ES" altLang="es-ES" sz="1800" dirty="0" smtClean="0"/>
              <a:t>Suicidios (80%)</a:t>
            </a:r>
          </a:p>
          <a:p>
            <a:pPr>
              <a:spcAft>
                <a:spcPts val="600"/>
              </a:spcAft>
            </a:pPr>
            <a:r>
              <a:rPr lang="es-ES" altLang="es-ES" sz="1800" b="1" dirty="0" smtClean="0"/>
              <a:t>Costes</a:t>
            </a:r>
          </a:p>
          <a:p>
            <a:pPr lvl="2">
              <a:spcAft>
                <a:spcPts val="600"/>
              </a:spcAft>
            </a:pPr>
            <a:r>
              <a:rPr lang="es-ES" altLang="es-ES" sz="1800" dirty="0" smtClean="0"/>
              <a:t>UE-28 (2014): 600.000.000.000 €</a:t>
            </a:r>
          </a:p>
          <a:p>
            <a:pPr lvl="2">
              <a:spcAft>
                <a:spcPts val="600"/>
              </a:spcAft>
            </a:pPr>
            <a:r>
              <a:rPr lang="es-ES" altLang="es-ES" sz="1800" dirty="0" smtClean="0"/>
              <a:t>Costes: 60-70%: absentismo-</a:t>
            </a:r>
            <a:r>
              <a:rPr lang="es-ES" altLang="es-ES" sz="1800" dirty="0" err="1" smtClean="0"/>
              <a:t>presentismo</a:t>
            </a:r>
            <a:r>
              <a:rPr lang="es-ES" altLang="es-ES" sz="1800" dirty="0" smtClean="0"/>
              <a:t> y productividad</a:t>
            </a:r>
            <a:r>
              <a:rPr lang="es-ES" altLang="es-ES" sz="2000" dirty="0" smtClean="0"/>
              <a:t> </a:t>
            </a:r>
          </a:p>
          <a:p>
            <a:pPr>
              <a:spcAft>
                <a:spcPts val="600"/>
              </a:spcAft>
            </a:pPr>
            <a:r>
              <a:rPr lang="es-ES" altLang="es-ES" sz="1800" b="1" dirty="0" smtClean="0"/>
              <a:t>Los tratamientos solo reducen 20% de la carga</a:t>
            </a:r>
            <a:r>
              <a:rPr lang="es-ES" altLang="es-ES" sz="2000" b="1" dirty="0" smtClean="0"/>
              <a:t> </a:t>
            </a:r>
          </a:p>
          <a:p>
            <a:pPr>
              <a:spcAft>
                <a:spcPts val="600"/>
              </a:spcAft>
            </a:pPr>
            <a:r>
              <a:rPr lang="es-ES" altLang="es-ES" sz="2000" b="1" dirty="0" smtClean="0"/>
              <a:t>El ‘gap preventivo’</a:t>
            </a:r>
          </a:p>
          <a:p>
            <a:endParaRPr lang="es-ES" altLang="es-ES" dirty="0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3" descr="image00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1563" y="1071563"/>
            <a:ext cx="857250" cy="981075"/>
          </a:xfrm>
          <a:noFill/>
        </p:spPr>
      </p:pic>
      <p:pic>
        <p:nvPicPr>
          <p:cNvPr id="55299" name="Picture 8" descr="j028603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72250" y="1143000"/>
            <a:ext cx="919163" cy="885825"/>
          </a:xfrm>
          <a:noFill/>
        </p:spPr>
      </p:pic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1835150" y="333375"/>
            <a:ext cx="5903913" cy="608013"/>
          </a:xfrm>
          <a:prstGeom prst="rect">
            <a:avLst/>
          </a:prstGeom>
          <a:solidFill>
            <a:srgbClr val="FFCC6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s-ES" b="1">
                <a:solidFill>
                  <a:srgbClr val="292929"/>
                </a:solidFill>
              </a:rPr>
              <a:t>FACTORES DE RIESGO</a:t>
            </a:r>
            <a:endParaRPr lang="en-US" altLang="es-ES">
              <a:solidFill>
                <a:srgbClr val="292929"/>
              </a:solidFill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179388" y="2133600"/>
            <a:ext cx="4183062" cy="1943100"/>
          </a:xfrm>
          <a:prstGeom prst="rect">
            <a:avLst/>
          </a:prstGeom>
          <a:solidFill>
            <a:srgbClr val="FFCC6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Clr>
                <a:srgbClr val="CC9900"/>
              </a:buClr>
              <a:buFont typeface="Wingdings" pitchFamily="2" charset="2"/>
              <a:buBlip>
                <a:blip r:embed="rId4"/>
              </a:buBlip>
            </a:pPr>
            <a:r>
              <a:rPr lang="en-GB" altLang="es-ES" sz="2000" b="1">
                <a:solidFill>
                  <a:srgbClr val="292929"/>
                </a:solidFill>
              </a:rPr>
              <a:t>Unsupported difficulties in paid and/or unpaid work</a:t>
            </a:r>
          </a:p>
          <a:p>
            <a:pPr eaLnBrk="1" hangingPunct="1">
              <a:buClr>
                <a:srgbClr val="CC9900"/>
              </a:buClr>
              <a:buFont typeface="Wingdings" pitchFamily="2" charset="2"/>
              <a:buBlip>
                <a:blip r:embed="rId4"/>
              </a:buBlip>
            </a:pPr>
            <a:r>
              <a:rPr lang="en-GB" altLang="es-ES" sz="2000" b="1">
                <a:solidFill>
                  <a:srgbClr val="292929"/>
                </a:solidFill>
              </a:rPr>
              <a:t>Mental health status SF-12 </a:t>
            </a:r>
          </a:p>
          <a:p>
            <a:pPr eaLnBrk="1" hangingPunct="1">
              <a:buClr>
                <a:srgbClr val="CC9900"/>
              </a:buClr>
              <a:buFont typeface="Wingdings" pitchFamily="2" charset="2"/>
              <a:buBlip>
                <a:blip r:embed="rId4"/>
              </a:buBlip>
            </a:pPr>
            <a:r>
              <a:rPr lang="en-GB" altLang="es-ES" sz="2000" b="1">
                <a:solidFill>
                  <a:srgbClr val="292929"/>
                </a:solidFill>
              </a:rPr>
              <a:t>Physical health status SF-12 </a:t>
            </a:r>
          </a:p>
          <a:p>
            <a:pPr eaLnBrk="1" hangingPunct="1">
              <a:buClr>
                <a:srgbClr val="CC9900"/>
              </a:buClr>
              <a:buFont typeface="Wingdings" pitchFamily="2" charset="2"/>
              <a:buBlip>
                <a:blip r:embed="rId4"/>
              </a:buBlip>
            </a:pPr>
            <a:r>
              <a:rPr lang="en-GB" altLang="es-ES" sz="2000" b="1">
                <a:solidFill>
                  <a:srgbClr val="0033CC"/>
                </a:solidFill>
              </a:rPr>
              <a:t>Experiences of discrimination</a:t>
            </a:r>
            <a:endParaRPr lang="en-US" altLang="es-ES" sz="2000" b="1">
              <a:solidFill>
                <a:srgbClr val="0033CC"/>
              </a:solidFill>
            </a:endParaRP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4643438" y="2133600"/>
            <a:ext cx="4183062" cy="1943100"/>
          </a:xfrm>
          <a:prstGeom prst="rect">
            <a:avLst/>
          </a:prstGeom>
          <a:solidFill>
            <a:srgbClr val="FFCC6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CC9900"/>
              </a:buClr>
              <a:buFont typeface="Wingdings" pitchFamily="2" charset="2"/>
              <a:buBlip>
                <a:blip r:embed="rId4"/>
              </a:buBlip>
            </a:pPr>
            <a:r>
              <a:rPr lang="en-US" altLang="es-ES" sz="2000" b="1">
                <a:solidFill>
                  <a:srgbClr val="292929"/>
                </a:solidFill>
              </a:rPr>
              <a:t>Insatisfacción trabajo no remunerado</a:t>
            </a:r>
          </a:p>
          <a:p>
            <a:pPr eaLnBrk="1" hangingPunct="1">
              <a:lnSpc>
                <a:spcPct val="90000"/>
              </a:lnSpc>
              <a:buClr>
                <a:srgbClr val="CC9900"/>
              </a:buClr>
              <a:buFont typeface="Wingdings" pitchFamily="2" charset="2"/>
              <a:buBlip>
                <a:blip r:embed="rId4"/>
              </a:buBlip>
            </a:pPr>
            <a:r>
              <a:rPr lang="en-US" altLang="es-ES" sz="2000" b="1">
                <a:solidFill>
                  <a:srgbClr val="292929"/>
                </a:solidFill>
              </a:rPr>
              <a:t>Salud Mental SF-12</a:t>
            </a:r>
          </a:p>
          <a:p>
            <a:pPr eaLnBrk="1" hangingPunct="1">
              <a:lnSpc>
                <a:spcPct val="90000"/>
              </a:lnSpc>
              <a:buClr>
                <a:srgbClr val="CC9900"/>
              </a:buClr>
              <a:buFont typeface="Wingdings" pitchFamily="2" charset="2"/>
              <a:buBlip>
                <a:blip r:embed="rId4"/>
              </a:buBlip>
            </a:pPr>
            <a:r>
              <a:rPr lang="en-US" altLang="es-ES" sz="2000" b="1">
                <a:solidFill>
                  <a:srgbClr val="292929"/>
                </a:solidFill>
              </a:rPr>
              <a:t>Salud Física SF-12</a:t>
            </a:r>
          </a:p>
          <a:p>
            <a:pPr eaLnBrk="1" hangingPunct="1">
              <a:lnSpc>
                <a:spcPct val="90000"/>
              </a:lnSpc>
              <a:buClr>
                <a:srgbClr val="CC9900"/>
              </a:buClr>
              <a:buFont typeface="Wingdings" pitchFamily="2" charset="2"/>
              <a:buBlip>
                <a:blip r:embed="rId4"/>
              </a:buBlip>
            </a:pPr>
            <a:endParaRPr lang="en-US" altLang="es-ES" sz="2000" b="1">
              <a:solidFill>
                <a:srgbClr val="292929"/>
              </a:solidFill>
            </a:endParaRP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4572000" y="4149725"/>
            <a:ext cx="4249738" cy="1958975"/>
          </a:xfrm>
          <a:prstGeom prst="rect">
            <a:avLst/>
          </a:prstGeom>
          <a:solidFill>
            <a:srgbClr val="99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Blip>
                <a:blip r:embed="rId5"/>
              </a:buBlip>
            </a:pPr>
            <a:r>
              <a:rPr lang="es-ES" altLang="es-ES" sz="1800">
                <a:solidFill>
                  <a:srgbClr val="292929"/>
                </a:solidFill>
              </a:rPr>
              <a:t> </a:t>
            </a:r>
            <a:r>
              <a:rPr lang="es-ES" altLang="es-ES" sz="2000" b="1">
                <a:solidFill>
                  <a:srgbClr val="292929"/>
                </a:solidFill>
              </a:rPr>
              <a:t>Insat. convivencia en el hogar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Blip>
                <a:blip r:embed="rId5"/>
              </a:buBlip>
            </a:pPr>
            <a:r>
              <a:rPr lang="es-ES" altLang="es-ES" sz="2000" b="1">
                <a:solidFill>
                  <a:srgbClr val="292929"/>
                </a:solidFill>
              </a:rPr>
              <a:t> Problemas graves en personas muy cercanas *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Blip>
                <a:blip r:embed="rId5"/>
              </a:buBlip>
            </a:pPr>
            <a:r>
              <a:rPr lang="es-ES" altLang="es-ES" sz="2000" b="1">
                <a:solidFill>
                  <a:srgbClr val="292929"/>
                </a:solidFill>
              </a:rPr>
              <a:t> Tomando medicación para problemas psicológicos</a:t>
            </a:r>
          </a:p>
        </p:txBody>
      </p:sp>
      <p:sp>
        <p:nvSpPr>
          <p:cNvPr id="55304" name="8 CuadroTexto"/>
          <p:cNvSpPr txBox="1">
            <a:spLocks noChangeArrowheads="1"/>
          </p:cNvSpPr>
          <p:nvPr/>
        </p:nvSpPr>
        <p:spPr bwMode="auto">
          <a:xfrm>
            <a:off x="4714875" y="6143625"/>
            <a:ext cx="3883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800">
                <a:solidFill>
                  <a:srgbClr val="292929"/>
                </a:solidFill>
              </a:rPr>
              <a:t>*</a:t>
            </a:r>
            <a:r>
              <a:rPr lang="es-ES" altLang="es-ES" sz="1400" b="1" i="1">
                <a:solidFill>
                  <a:srgbClr val="292929"/>
                </a:solidFill>
                <a:latin typeface="Arial Narrow" pitchFamily="34" charset="0"/>
              </a:rPr>
              <a:t>alcohol-drogas, psicológicos, físicos, discapacidad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5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altLang="es-ES" smtClean="0"/>
          </a:p>
        </p:txBody>
      </p:sp>
      <p:sp>
        <p:nvSpPr>
          <p:cNvPr id="56323" name="4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altLang="es-ES" smtClean="0"/>
              <a:t>¿Cómo calcular el riego de predicción de cada persona?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8491419" cy="477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23528" y="692696"/>
            <a:ext cx="66967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>
                <a:solidFill>
                  <a:srgbClr val="000000"/>
                </a:solidFill>
                <a:latin typeface="Arial" charset="0"/>
                <a:cs typeface="+mn-cs"/>
                <a:hlinkClick r:id="rId3"/>
              </a:rPr>
              <a:t>http://</a:t>
            </a:r>
            <a:r>
              <a:rPr lang="es-ES" sz="3200" dirty="0" smtClean="0">
                <a:solidFill>
                  <a:srgbClr val="000000"/>
                </a:solidFill>
                <a:latin typeface="Arial" charset="0"/>
                <a:cs typeface="+mn-cs"/>
                <a:hlinkClick r:id="rId3"/>
              </a:rPr>
              <a:t>www.predictplusprevent.com</a:t>
            </a:r>
            <a:endParaRPr lang="es-ES" sz="3200" dirty="0" smtClean="0">
              <a:solidFill>
                <a:srgbClr val="000000"/>
              </a:solidFill>
              <a:latin typeface="Arial" charset="0"/>
              <a:cs typeface="+mn-cs"/>
            </a:endParaRPr>
          </a:p>
          <a:p>
            <a:endParaRPr lang="es-ES" sz="320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492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5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s-ES" altLang="es-ES" sz="5400" smtClean="0"/>
              <a:t>La española</a:t>
            </a:r>
          </a:p>
        </p:txBody>
      </p:sp>
      <p:sp>
        <p:nvSpPr>
          <p:cNvPr id="59395" name="4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altLang="es-ES" sz="3600" smtClean="0"/>
              <a:t>¿Cuál es la mejor ecuación para predecir la depresión en España?</a:t>
            </a:r>
          </a:p>
        </p:txBody>
      </p:sp>
      <p:pic>
        <p:nvPicPr>
          <p:cNvPr id="59396" name="Picture 6" descr="j028603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724400"/>
            <a:ext cx="17272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0"/>
            <a:ext cx="5316538" cy="1412875"/>
          </a:xfrm>
        </p:spPr>
        <p:txBody>
          <a:bodyPr/>
          <a:lstStyle/>
          <a:p>
            <a:pPr algn="r" eaLnBrk="1" hangingPunct="1"/>
            <a:r>
              <a:rPr lang="es-ES" altLang="es-ES" sz="3600" b="1" smtClean="0"/>
              <a:t>Poder discriminativo  C-index</a:t>
            </a:r>
            <a:endParaRPr lang="en-GB" altLang="es-ES" sz="3600" b="1" smtClean="0"/>
          </a:p>
        </p:txBody>
      </p:sp>
      <p:pic>
        <p:nvPicPr>
          <p:cNvPr id="60419" name="Picture 6" descr="j028603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549275"/>
            <a:ext cx="919163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142875" y="1785938"/>
          <a:ext cx="8643938" cy="4656140"/>
        </p:xfrm>
        <a:graphic>
          <a:graphicData uri="http://schemas.openxmlformats.org/drawingml/2006/table">
            <a:tbl>
              <a:tblPr/>
              <a:tblGrid>
                <a:gridCol w="2714625"/>
                <a:gridCol w="3000375"/>
                <a:gridCol w="2928938"/>
              </a:tblGrid>
              <a:tr h="7144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latin typeface="Arial Narrow"/>
                          <a:ea typeface="Times New Roman"/>
                          <a:cs typeface="Times New Roman"/>
                        </a:rPr>
                        <a:t>Country (N)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31" marR="66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baseline="30000" dirty="0">
                          <a:latin typeface="Arial Narrow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600" b="1" dirty="0">
                          <a:latin typeface="Arial Narrow"/>
                          <a:ea typeface="Times New Roman"/>
                          <a:cs typeface="Times New Roman"/>
                        </a:rPr>
                        <a:t>Spanish </a:t>
                      </a:r>
                      <a:r>
                        <a:rPr lang="en-US" sz="1600" b="1" dirty="0" err="1">
                          <a:latin typeface="Arial Narrow"/>
                          <a:ea typeface="Times New Roman"/>
                          <a:cs typeface="Times New Roman"/>
                        </a:rPr>
                        <a:t>predictD</a:t>
                      </a:r>
                      <a:r>
                        <a:rPr lang="en-US" sz="1600" b="1" dirty="0">
                          <a:latin typeface="Arial Narrow"/>
                          <a:ea typeface="Times New Roman"/>
                          <a:cs typeface="Times New Roman"/>
                        </a:rPr>
                        <a:t> risk </a:t>
                      </a:r>
                      <a:r>
                        <a:rPr lang="en-US" sz="1600" b="1" dirty="0" smtClean="0">
                          <a:latin typeface="Arial Narrow"/>
                          <a:ea typeface="Times New Roman"/>
                          <a:cs typeface="Times New Roman"/>
                        </a:rPr>
                        <a:t>algorithm</a:t>
                      </a:r>
                      <a:r>
                        <a:rPr lang="en-US" sz="1600" b="1" baseline="0" dirty="0" smtClean="0">
                          <a:latin typeface="Arial Narrow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en-US" sz="1600" b="1" baseline="30000" dirty="0" smtClean="0">
                          <a:latin typeface="Arial Narrow"/>
                          <a:ea typeface="Times New Roman"/>
                          <a:cs typeface="Times New Roman"/>
                        </a:rPr>
                        <a:t>®</a:t>
                      </a:r>
                      <a:r>
                        <a:rPr lang="en-US" sz="1600" b="1" dirty="0" smtClean="0">
                          <a:latin typeface="Arial Narrow"/>
                          <a:ea typeface="Times New Roman"/>
                          <a:cs typeface="Times New Roman"/>
                        </a:rPr>
                        <a:t>C- Index (95% CI)</a:t>
                      </a:r>
                      <a:endParaRPr lang="es-ES" sz="16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31" marR="66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="1" baseline="30000" dirty="0" smtClean="0">
                          <a:latin typeface="Arial Narrow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600" b="1" dirty="0" smtClean="0">
                          <a:latin typeface="Arial Narrow"/>
                          <a:ea typeface="Times New Roman"/>
                          <a:cs typeface="Times New Roman"/>
                        </a:rPr>
                        <a:t>European </a:t>
                      </a:r>
                      <a:r>
                        <a:rPr lang="en-US" sz="1600" b="1" dirty="0" err="1" smtClean="0">
                          <a:latin typeface="Arial Narrow"/>
                          <a:ea typeface="Times New Roman"/>
                          <a:cs typeface="Times New Roman"/>
                        </a:rPr>
                        <a:t>predictD</a:t>
                      </a:r>
                      <a:r>
                        <a:rPr lang="en-US" sz="1600" b="1" dirty="0" smtClean="0">
                          <a:latin typeface="Arial Narrow"/>
                          <a:ea typeface="Times New Roman"/>
                          <a:cs typeface="Times New Roman"/>
                        </a:rPr>
                        <a:t> risk algorithm</a:t>
                      </a:r>
                      <a:r>
                        <a:rPr lang="en-US" sz="1600" b="1" baseline="0" dirty="0" smtClean="0">
                          <a:latin typeface="Arial Narrow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US" sz="1600" b="1" baseline="30000" dirty="0" smtClean="0">
                          <a:latin typeface="Arial Narrow"/>
                          <a:ea typeface="Times New Roman"/>
                          <a:cs typeface="Times New Roman"/>
                        </a:rPr>
                        <a:t>®</a:t>
                      </a:r>
                      <a:r>
                        <a:rPr lang="en-US" sz="1600" b="1" dirty="0" smtClean="0">
                          <a:latin typeface="Arial Narrow"/>
                          <a:ea typeface="Times New Roman"/>
                          <a:cs typeface="Times New Roman"/>
                        </a:rPr>
                        <a:t>C- Index (95% CI)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31" marR="66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4379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latin typeface="Arial Narrow"/>
                          <a:ea typeface="Times New Roman"/>
                          <a:cs typeface="Times New Roman"/>
                        </a:rPr>
                        <a:t>Spain</a:t>
                      </a:r>
                      <a:r>
                        <a:rPr lang="en-US" sz="1600" dirty="0">
                          <a:latin typeface="Arial Narrow"/>
                          <a:ea typeface="Times New Roman"/>
                          <a:cs typeface="Times New Roman"/>
                        </a:rPr>
                        <a:t> (2787)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31" marR="66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latin typeface="Arial Narrow"/>
                          <a:ea typeface="Times New Roman"/>
                          <a:cs typeface="Times New Roman"/>
                        </a:rPr>
                        <a:t>0.82     </a:t>
                      </a:r>
                      <a:r>
                        <a:rPr lang="en-US" sz="1600" dirty="0" smtClean="0">
                          <a:latin typeface="Arial Narrow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>
                          <a:latin typeface="Arial Narrow"/>
                          <a:ea typeface="Times New Roman"/>
                          <a:cs typeface="Times New Roman"/>
                        </a:rPr>
                        <a:t>(0.79 – 0.84)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31" marR="66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0.78    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(0.75 – 0.81)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31" marR="66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4379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latin typeface="Arial Narrow"/>
                          <a:ea typeface="Calibri"/>
                          <a:cs typeface="Times New Roman"/>
                        </a:rPr>
                        <a:t>Spain without </a:t>
                      </a:r>
                      <a:r>
                        <a:rPr lang="en-US" sz="1600" b="1" dirty="0" smtClean="0">
                          <a:latin typeface="Arial Narrow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 err="1" smtClean="0">
                          <a:latin typeface="Arial Narrow"/>
                          <a:ea typeface="Calibri"/>
                          <a:cs typeface="Times New Roman"/>
                        </a:rPr>
                        <a:t>Málaga</a:t>
                      </a:r>
                      <a:r>
                        <a:rPr lang="en-US" sz="1600" b="1" dirty="0" smtClean="0">
                          <a:latin typeface="Arial Narrow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>
                          <a:latin typeface="Arial Narrow"/>
                          <a:ea typeface="Calibri"/>
                          <a:cs typeface="Times New Roman"/>
                        </a:rPr>
                        <a:t>(2045) 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31" marR="66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latin typeface="Arial Narrow"/>
                          <a:ea typeface="Calibri"/>
                          <a:cs typeface="Times New Roman"/>
                        </a:rPr>
                        <a:t>0.82      </a:t>
                      </a:r>
                      <a:r>
                        <a:rPr lang="en-US" sz="1600" dirty="0">
                          <a:latin typeface="Arial Narrow"/>
                          <a:ea typeface="Calibri"/>
                          <a:cs typeface="Times New Roman"/>
                        </a:rPr>
                        <a:t>(0.77 – 0.86)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31" marR="66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0.78    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(0.73 – 0.83)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31" marR="66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4379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 smtClean="0">
                          <a:latin typeface="Arial Narrow"/>
                          <a:ea typeface="Times New Roman"/>
                          <a:cs typeface="Times New Roman"/>
                        </a:rPr>
                        <a:t>Chile </a:t>
                      </a:r>
                      <a:r>
                        <a:rPr lang="en-US" sz="1600" dirty="0" smtClean="0">
                          <a:latin typeface="Arial Narrow"/>
                          <a:ea typeface="Times New Roman"/>
                          <a:cs typeface="Times New Roman"/>
                        </a:rPr>
                        <a:t>(1844</a:t>
                      </a:r>
                      <a:r>
                        <a:rPr lang="en-US" sz="1600" dirty="0">
                          <a:latin typeface="Arial Narrow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66731" marR="66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latin typeface="Arial Narrow"/>
                          <a:ea typeface="Times New Roman"/>
                          <a:cs typeface="Times New Roman"/>
                        </a:rPr>
                        <a:t>0.70     </a:t>
                      </a:r>
                      <a:r>
                        <a:rPr lang="en-US" sz="1600" dirty="0" smtClean="0">
                          <a:latin typeface="Arial Narrow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>
                          <a:latin typeface="Arial Narrow"/>
                          <a:ea typeface="Times New Roman"/>
                          <a:cs typeface="Times New Roman"/>
                        </a:rPr>
                        <a:t>(0.66 – 0.74)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31" marR="66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0.71    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(0.67 – 0.74)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31" marR="66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4379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 smtClean="0">
                          <a:latin typeface="Arial Narrow"/>
                          <a:ea typeface="Times New Roman"/>
                          <a:cs typeface="Times New Roman"/>
                        </a:rPr>
                        <a:t>United Kingdom</a:t>
                      </a:r>
                      <a:r>
                        <a:rPr lang="en-US" sz="1600" dirty="0" smtClean="0">
                          <a:latin typeface="Arial Narrow"/>
                          <a:ea typeface="Times New Roman"/>
                          <a:cs typeface="Times New Roman"/>
                        </a:rPr>
                        <a:t>( 811</a:t>
                      </a:r>
                      <a:r>
                        <a:rPr lang="en-US" sz="1600" dirty="0">
                          <a:latin typeface="Arial Narrow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66731" marR="66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latin typeface="Arial Narrow"/>
                          <a:ea typeface="Times New Roman"/>
                          <a:cs typeface="Times New Roman"/>
                        </a:rPr>
                        <a:t>0.76     </a:t>
                      </a:r>
                      <a:r>
                        <a:rPr lang="en-US" sz="1600" dirty="0" smtClean="0">
                          <a:latin typeface="Arial Narrow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>
                          <a:latin typeface="Arial Narrow"/>
                          <a:ea typeface="Times New Roman"/>
                          <a:cs typeface="Times New Roman"/>
                        </a:rPr>
                        <a:t>(0.71 – 0.82)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31" marR="66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latin typeface="Arial Narrow"/>
                          <a:ea typeface="Times New Roman"/>
                          <a:cs typeface="Times New Roman"/>
                        </a:rPr>
                        <a:t>0.76     </a:t>
                      </a:r>
                      <a:r>
                        <a:rPr lang="en-US" sz="1600" dirty="0" smtClean="0">
                          <a:latin typeface="Arial Narrow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>
                          <a:latin typeface="Arial Narrow"/>
                          <a:ea typeface="Times New Roman"/>
                          <a:cs typeface="Times New Roman"/>
                        </a:rPr>
                        <a:t>(0.70 – 0.81)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31" marR="66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4379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 smtClean="0">
                          <a:latin typeface="Arial Narrow"/>
                          <a:ea typeface="Times New Roman"/>
                          <a:cs typeface="Times New Roman"/>
                        </a:rPr>
                        <a:t>Slovenia</a:t>
                      </a:r>
                      <a:r>
                        <a:rPr lang="en-US" sz="1600" dirty="0" smtClean="0">
                          <a:latin typeface="Arial Narrow"/>
                          <a:ea typeface="Times New Roman"/>
                          <a:cs typeface="Times New Roman"/>
                        </a:rPr>
                        <a:t> (866</a:t>
                      </a:r>
                      <a:r>
                        <a:rPr lang="en-US" sz="1600" dirty="0">
                          <a:latin typeface="Arial Narrow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66731" marR="66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latin typeface="Arial Narrow"/>
                          <a:ea typeface="Times New Roman"/>
                          <a:cs typeface="Times New Roman"/>
                        </a:rPr>
                        <a:t>0.82      </a:t>
                      </a:r>
                      <a:r>
                        <a:rPr lang="en-US" sz="1600" dirty="0">
                          <a:latin typeface="Arial Narrow"/>
                          <a:ea typeface="Times New Roman"/>
                          <a:cs typeface="Times New Roman"/>
                        </a:rPr>
                        <a:t>(0.75 – 0.88)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31" marR="66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latin typeface="Arial Narrow"/>
                          <a:ea typeface="Times New Roman"/>
                          <a:cs typeface="Times New Roman"/>
                        </a:rPr>
                        <a:t>0.83     </a:t>
                      </a:r>
                      <a:r>
                        <a:rPr lang="en-US" sz="1600" dirty="0" smtClean="0">
                          <a:latin typeface="Arial Narrow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>
                          <a:latin typeface="Arial Narrow"/>
                          <a:ea typeface="Times New Roman"/>
                          <a:cs typeface="Times New Roman"/>
                        </a:rPr>
                        <a:t>(0.77 – 0.89)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31" marR="66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4379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 smtClean="0">
                          <a:latin typeface="Arial Narrow"/>
                          <a:ea typeface="Times New Roman"/>
                          <a:cs typeface="Times New Roman"/>
                        </a:rPr>
                        <a:t>Portugal</a:t>
                      </a:r>
                      <a:r>
                        <a:rPr lang="en-US" sz="1600" dirty="0" smtClean="0">
                          <a:latin typeface="Arial Narrow"/>
                          <a:ea typeface="Times New Roman"/>
                          <a:cs typeface="Times New Roman"/>
                        </a:rPr>
                        <a:t> (844</a:t>
                      </a:r>
                      <a:r>
                        <a:rPr lang="en-US" sz="1600" dirty="0">
                          <a:latin typeface="Arial Narrow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66731" marR="66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latin typeface="Arial Narrow"/>
                          <a:ea typeface="Times New Roman"/>
                          <a:cs typeface="Times New Roman"/>
                        </a:rPr>
                        <a:t>0.71     </a:t>
                      </a:r>
                      <a:r>
                        <a:rPr lang="en-US" sz="1600" dirty="0" smtClean="0">
                          <a:latin typeface="Arial Narrow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>
                          <a:latin typeface="Arial Narrow"/>
                          <a:ea typeface="Times New Roman"/>
                          <a:cs typeface="Times New Roman"/>
                        </a:rPr>
                        <a:t>(0.65 – 0.77)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31" marR="66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latin typeface="Arial Narrow"/>
                          <a:ea typeface="Times New Roman"/>
                          <a:cs typeface="Times New Roman"/>
                        </a:rPr>
                        <a:t>0.75     </a:t>
                      </a:r>
                      <a:r>
                        <a:rPr lang="en-US" sz="1600" dirty="0" smtClean="0">
                          <a:latin typeface="Arial Narrow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>
                          <a:latin typeface="Arial Narrow"/>
                          <a:ea typeface="Times New Roman"/>
                          <a:cs typeface="Times New Roman"/>
                        </a:rPr>
                        <a:t>(0.69 – 0.80)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31" marR="66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4379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latin typeface="Arial Narrow"/>
                          <a:ea typeface="Times New Roman"/>
                          <a:cs typeface="Times New Roman"/>
                        </a:rPr>
                        <a:t>The </a:t>
                      </a:r>
                      <a:r>
                        <a:rPr lang="en-US" sz="1600" b="1" dirty="0" smtClean="0">
                          <a:latin typeface="Arial Narrow"/>
                          <a:ea typeface="Times New Roman"/>
                          <a:cs typeface="Times New Roman"/>
                        </a:rPr>
                        <a:t>Netherlands </a:t>
                      </a:r>
                      <a:r>
                        <a:rPr lang="en-US" sz="1600" dirty="0" smtClean="0">
                          <a:latin typeface="Arial Narrow"/>
                          <a:ea typeface="Times New Roman"/>
                          <a:cs typeface="Times New Roman"/>
                        </a:rPr>
                        <a:t>( 731</a:t>
                      </a:r>
                      <a:r>
                        <a:rPr lang="en-US" sz="1600" dirty="0">
                          <a:latin typeface="Arial Narrow"/>
                          <a:ea typeface="Times New Roman"/>
                          <a:cs typeface="Times New Roman"/>
                        </a:rPr>
                        <a:t>)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31" marR="66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latin typeface="Arial Narrow"/>
                          <a:ea typeface="Times New Roman"/>
                          <a:cs typeface="Times New Roman"/>
                        </a:rPr>
                        <a:t>0.83     </a:t>
                      </a:r>
                      <a:r>
                        <a:rPr lang="en-US" sz="1600" dirty="0" smtClean="0">
                          <a:latin typeface="Arial Narrow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>
                          <a:latin typeface="Arial Narrow"/>
                          <a:ea typeface="Times New Roman"/>
                          <a:cs typeface="Times New Roman"/>
                        </a:rPr>
                        <a:t>(0.77 – 0.90)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31" marR="66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latin typeface="Arial Narrow"/>
                          <a:ea typeface="Times New Roman"/>
                          <a:cs typeface="Times New Roman"/>
                        </a:rPr>
                        <a:t>0.85     </a:t>
                      </a:r>
                      <a:r>
                        <a:rPr lang="en-US" sz="1600" dirty="0" smtClean="0">
                          <a:latin typeface="Arial Narrow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>
                          <a:latin typeface="Arial Narrow"/>
                          <a:ea typeface="Times New Roman"/>
                          <a:cs typeface="Times New Roman"/>
                        </a:rPr>
                        <a:t>(0.80 – 0.90)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31" marR="66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4379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latin typeface="Arial Narrow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dirty="0" smtClean="0">
                          <a:latin typeface="Arial Narrow"/>
                          <a:ea typeface="Times New Roman"/>
                          <a:cs typeface="Times New Roman"/>
                        </a:rPr>
                        <a:t>Estonia</a:t>
                      </a:r>
                      <a:r>
                        <a:rPr lang="en-US" sz="1600" dirty="0" smtClean="0">
                          <a:latin typeface="Arial Narrow"/>
                          <a:ea typeface="Times New Roman"/>
                          <a:cs typeface="Times New Roman"/>
                        </a:rPr>
                        <a:t> (823</a:t>
                      </a:r>
                      <a:r>
                        <a:rPr lang="en-US" sz="1600" dirty="0">
                          <a:latin typeface="Arial Narrow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66731" marR="66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latin typeface="Arial Narrow"/>
                          <a:ea typeface="Times New Roman"/>
                          <a:cs typeface="Times New Roman"/>
                        </a:rPr>
                        <a:t>0.73     </a:t>
                      </a:r>
                      <a:r>
                        <a:rPr lang="en-US" sz="1600" dirty="0" smtClean="0">
                          <a:latin typeface="Arial Narrow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>
                          <a:latin typeface="Arial Narrow"/>
                          <a:ea typeface="Times New Roman"/>
                          <a:cs typeface="Times New Roman"/>
                        </a:rPr>
                        <a:t>(0.66 – 0.80)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31" marR="66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latin typeface="Arial Narrow"/>
                          <a:ea typeface="Times New Roman"/>
                          <a:cs typeface="Times New Roman"/>
                        </a:rPr>
                        <a:t>0.76     </a:t>
                      </a:r>
                      <a:r>
                        <a:rPr lang="en-US" sz="1600" dirty="0" smtClean="0">
                          <a:latin typeface="Arial Narrow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>
                          <a:latin typeface="Arial Narrow"/>
                          <a:ea typeface="Times New Roman"/>
                          <a:cs typeface="Times New Roman"/>
                        </a:rPr>
                        <a:t>(0.69 – 0.83)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31" marR="66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4379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baseline="30000" dirty="0">
                          <a:latin typeface="Arial Narrow"/>
                          <a:ea typeface="Times New Roman"/>
                          <a:cs typeface="Times New Roman"/>
                        </a:rPr>
                        <a:t>#</a:t>
                      </a:r>
                      <a:r>
                        <a:rPr lang="en-US" sz="1600" b="1" dirty="0">
                          <a:latin typeface="Arial Narrow"/>
                          <a:ea typeface="Times New Roman"/>
                          <a:cs typeface="Times New Roman"/>
                        </a:rPr>
                        <a:t>Europe without </a:t>
                      </a:r>
                      <a:r>
                        <a:rPr lang="en-US" sz="1600" b="1" dirty="0" smtClean="0">
                          <a:latin typeface="Arial Narrow"/>
                          <a:ea typeface="Times New Roman"/>
                          <a:cs typeface="Times New Roman"/>
                        </a:rPr>
                        <a:t> Spain  </a:t>
                      </a:r>
                      <a:r>
                        <a:rPr lang="en-US" sz="1600" dirty="0">
                          <a:latin typeface="Arial Narrow"/>
                          <a:ea typeface="Times New Roman"/>
                          <a:cs typeface="Times New Roman"/>
                        </a:rPr>
                        <a:t>(4075)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31" marR="66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0.76    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(0.74 – 0.79)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31" marR="66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0.79     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(0.77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 – 0.82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)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31" marR="66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</a:tbl>
          </a:graphicData>
        </a:graphic>
      </p:graphicFrame>
      <p:sp>
        <p:nvSpPr>
          <p:cNvPr id="2" name="1 Elipse"/>
          <p:cNvSpPr/>
          <p:nvPr/>
        </p:nvSpPr>
        <p:spPr bwMode="auto">
          <a:xfrm>
            <a:off x="3455876" y="2420888"/>
            <a:ext cx="648072" cy="50405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3 Título"/>
          <p:cNvSpPr>
            <a:spLocks noGrp="1"/>
          </p:cNvSpPr>
          <p:nvPr>
            <p:ph type="title"/>
          </p:nvPr>
        </p:nvSpPr>
        <p:spPr>
          <a:xfrm>
            <a:off x="971550" y="-531813"/>
            <a:ext cx="7158038" cy="1412876"/>
          </a:xfrm>
        </p:spPr>
        <p:txBody>
          <a:bodyPr/>
          <a:lstStyle/>
          <a:p>
            <a:pPr algn="ctr"/>
            <a:r>
              <a:rPr lang="es-ES" altLang="es-ES" smtClean="0"/>
              <a:t>Calibration plots</a:t>
            </a:r>
          </a:p>
        </p:txBody>
      </p:sp>
      <p:pic>
        <p:nvPicPr>
          <p:cNvPr id="62467" name="Gráfico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14"/>
          <a:stretch>
            <a:fillRect/>
          </a:stretch>
        </p:blipFill>
        <p:spPr bwMode="auto">
          <a:xfrm>
            <a:off x="2124075" y="3933825"/>
            <a:ext cx="5040313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" name="Gráfico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8"/>
          <a:stretch>
            <a:fillRect/>
          </a:stretch>
        </p:blipFill>
        <p:spPr bwMode="auto">
          <a:xfrm>
            <a:off x="2124075" y="908050"/>
            <a:ext cx="5040313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9" name="6 CuadroTexto"/>
          <p:cNvSpPr txBox="1">
            <a:spLocks noChangeArrowheads="1"/>
          </p:cNvSpPr>
          <p:nvPr/>
        </p:nvSpPr>
        <p:spPr bwMode="auto">
          <a:xfrm rot="-5400000">
            <a:off x="6813550" y="2266950"/>
            <a:ext cx="1152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400" b="1" i="1"/>
              <a:t>probability</a:t>
            </a:r>
          </a:p>
        </p:txBody>
      </p:sp>
      <p:sp>
        <p:nvSpPr>
          <p:cNvPr id="62470" name="7 CuadroTexto"/>
          <p:cNvSpPr txBox="1">
            <a:spLocks noChangeArrowheads="1"/>
          </p:cNvSpPr>
          <p:nvPr/>
        </p:nvSpPr>
        <p:spPr bwMode="auto">
          <a:xfrm>
            <a:off x="4140200" y="3644900"/>
            <a:ext cx="792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400" i="1"/>
              <a:t>deciles</a:t>
            </a:r>
          </a:p>
        </p:txBody>
      </p:sp>
      <p:sp>
        <p:nvSpPr>
          <p:cNvPr id="62471" name="9 CuadroTexto"/>
          <p:cNvSpPr txBox="1">
            <a:spLocks noChangeArrowheads="1"/>
          </p:cNvSpPr>
          <p:nvPr/>
        </p:nvSpPr>
        <p:spPr bwMode="auto">
          <a:xfrm>
            <a:off x="4211638" y="6453188"/>
            <a:ext cx="792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400" i="1"/>
              <a:t>deciles</a:t>
            </a:r>
          </a:p>
        </p:txBody>
      </p:sp>
      <p:sp>
        <p:nvSpPr>
          <p:cNvPr id="62472" name="11 CuadroTexto"/>
          <p:cNvSpPr txBox="1">
            <a:spLocks noChangeArrowheads="1"/>
          </p:cNvSpPr>
          <p:nvPr/>
        </p:nvSpPr>
        <p:spPr bwMode="auto">
          <a:xfrm rot="-5400000">
            <a:off x="6886575" y="4930775"/>
            <a:ext cx="1152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400" b="1" i="1"/>
              <a:t>probability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750" y="5445125"/>
            <a:ext cx="8183563" cy="1050925"/>
          </a:xfrm>
        </p:spPr>
        <p:txBody>
          <a:bodyPr/>
          <a:lstStyle/>
          <a:p>
            <a:pPr>
              <a:defRPr/>
            </a:pPr>
            <a:r>
              <a:rPr lang="es-ES" dirty="0" smtClean="0"/>
              <a:t>Predecir la depresión: </a:t>
            </a:r>
            <a:r>
              <a:rPr lang="es-ES" dirty="0" err="1" smtClean="0"/>
              <a:t>predictD</a:t>
            </a:r>
            <a:endParaRPr lang="es-ES" dirty="0"/>
          </a:p>
        </p:txBody>
      </p:sp>
      <p:sp>
        <p:nvSpPr>
          <p:cNvPr id="27651" name="2 Marcador de contenido"/>
          <p:cNvSpPr>
            <a:spLocks noGrp="1"/>
          </p:cNvSpPr>
          <p:nvPr>
            <p:ph idx="1"/>
          </p:nvPr>
        </p:nvSpPr>
        <p:spPr>
          <a:xfrm>
            <a:off x="287338" y="0"/>
            <a:ext cx="8856662" cy="41878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es-ES" altLang="es-ES" dirty="0" smtClean="0"/>
          </a:p>
          <a:p>
            <a:r>
              <a:rPr lang="es-ES" altLang="es-ES" sz="2400" dirty="0" smtClean="0"/>
              <a:t>12 marcadores o/y factores de riesgo</a:t>
            </a:r>
          </a:p>
          <a:p>
            <a:r>
              <a:rPr lang="es-ES" altLang="es-ES" sz="2400" dirty="0" smtClean="0"/>
              <a:t>Excelente validez discriminante (0,82)</a:t>
            </a:r>
          </a:p>
          <a:p>
            <a:r>
              <a:rPr lang="es-ES" altLang="es-ES" sz="2400" dirty="0" smtClean="0"/>
              <a:t>Excelente calibración</a:t>
            </a:r>
          </a:p>
          <a:p>
            <a:r>
              <a:rPr lang="es-ES" altLang="es-ES" sz="2400" dirty="0" smtClean="0"/>
              <a:t>Validación externa</a:t>
            </a:r>
          </a:p>
          <a:p>
            <a:r>
              <a:rPr lang="es-ES" altLang="es-ES" sz="2400" dirty="0" smtClean="0"/>
              <a:t>Nuevas validaciones en España </a:t>
            </a:r>
          </a:p>
          <a:p>
            <a:pPr lvl="1"/>
            <a:r>
              <a:rPr lang="es-ES" altLang="es-ES" sz="2000" dirty="0" smtClean="0"/>
              <a:t>2014 (</a:t>
            </a:r>
            <a:r>
              <a:rPr lang="es-ES" altLang="es-ES" sz="2000" dirty="0" err="1" smtClean="0"/>
              <a:t>predictD</a:t>
            </a:r>
            <a:r>
              <a:rPr lang="es-ES" altLang="es-ES" sz="2000" dirty="0" smtClean="0"/>
              <a:t>-CCRT)</a:t>
            </a:r>
          </a:p>
          <a:p>
            <a:pPr lvl="1"/>
            <a:r>
              <a:rPr lang="es-ES" altLang="es-ES" sz="2000" dirty="0" smtClean="0"/>
              <a:t>2018 (EIRA-III)</a:t>
            </a:r>
          </a:p>
          <a:p>
            <a:pPr>
              <a:buFont typeface="Wingdings 2" pitchFamily="18" charset="2"/>
              <a:buNone/>
            </a:pPr>
            <a:endParaRPr lang="es-ES" altLang="es-ES" sz="3200" dirty="0" smtClean="0"/>
          </a:p>
          <a:p>
            <a:pPr>
              <a:buFont typeface="Wingdings 2" pitchFamily="18" charset="2"/>
              <a:buNone/>
            </a:pPr>
            <a:endParaRPr lang="es-ES" altLang="es-ES" sz="3200" dirty="0" smtClean="0"/>
          </a:p>
          <a:p>
            <a:r>
              <a:rPr lang="es-ES" altLang="es-ES" sz="3200" b="1" dirty="0" smtClean="0"/>
              <a:t>Prevención primaria personalizada </a:t>
            </a:r>
            <a:r>
              <a:rPr lang="es-ES" altLang="es-ES" sz="3200" dirty="0" smtClean="0"/>
              <a:t>en función del nivel y perfil de riesgo</a:t>
            </a:r>
          </a:p>
          <a:p>
            <a:endParaRPr lang="es-ES" altLang="es-ES" dirty="0" smtClean="0"/>
          </a:p>
        </p:txBody>
      </p:sp>
      <p:sp>
        <p:nvSpPr>
          <p:cNvPr id="4" name="3 Flecha abajo"/>
          <p:cNvSpPr/>
          <p:nvPr/>
        </p:nvSpPr>
        <p:spPr>
          <a:xfrm>
            <a:off x="3779912" y="3356992"/>
            <a:ext cx="1512887" cy="9350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S" sz="20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2276872"/>
            <a:ext cx="8093273" cy="43926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s-ES" altLang="es-ES" sz="2400" dirty="0" smtClean="0"/>
              <a:t>Variantes </a:t>
            </a:r>
            <a:r>
              <a:rPr lang="es-ES" altLang="es-ES" sz="2400" b="1" dirty="0" smtClean="0"/>
              <a:t>genéticas</a:t>
            </a:r>
            <a:r>
              <a:rPr lang="es-ES" altLang="es-ES" sz="2400" dirty="0" smtClean="0"/>
              <a:t> (relacionadas con la serotonina y la MAO). Interacción genético-ambiental</a:t>
            </a:r>
            <a:r>
              <a:rPr lang="es-ES" altLang="es-ES" sz="2400" b="1" dirty="0" smtClean="0"/>
              <a:t>.</a:t>
            </a:r>
            <a:endParaRPr lang="es-ES" altLang="es-ES" sz="2400" dirty="0" smtClean="0"/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s-ES" altLang="es-ES" sz="2400" b="1" dirty="0" smtClean="0"/>
              <a:t>A. Familiares</a:t>
            </a:r>
            <a:r>
              <a:rPr lang="es-ES" altLang="es-ES" sz="2400" dirty="0" smtClean="0"/>
              <a:t> suicidio, depresión, ansiedad o problemas con alcohol-drogas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s-ES" altLang="es-ES" sz="2400" b="1" dirty="0" smtClean="0"/>
              <a:t>Historia previa</a:t>
            </a:r>
            <a:r>
              <a:rPr lang="es-ES" altLang="es-ES" sz="2400" dirty="0" smtClean="0"/>
              <a:t> de depresión o </a:t>
            </a:r>
            <a:r>
              <a:rPr lang="es-ES" altLang="es-ES" sz="2400" dirty="0" err="1" smtClean="0"/>
              <a:t>distimia</a:t>
            </a:r>
            <a:r>
              <a:rPr lang="es-ES" altLang="es-ES" sz="2400" dirty="0" smtClean="0"/>
              <a:t>.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s-ES" altLang="es-ES" sz="2400" b="1" dirty="0" smtClean="0"/>
              <a:t>Depresión bajo el umbral</a:t>
            </a:r>
            <a:r>
              <a:rPr lang="es-ES" altLang="es-ES" sz="2400" dirty="0" smtClean="0"/>
              <a:t> o pre-depresivos.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s-ES" altLang="es-ES" sz="2400" b="1" dirty="0" smtClean="0"/>
              <a:t>Trastornos de ansiedad</a:t>
            </a:r>
            <a:r>
              <a:rPr lang="es-ES" altLang="es-ES" sz="2400" dirty="0" smtClean="0"/>
              <a:t>.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s-ES" altLang="es-ES" sz="2400" dirty="0" smtClean="0"/>
              <a:t>Problemas de </a:t>
            </a:r>
            <a:r>
              <a:rPr lang="es-ES" altLang="es-ES" sz="2400" b="1" dirty="0" smtClean="0"/>
              <a:t>adicción</a:t>
            </a:r>
            <a:r>
              <a:rPr lang="es-ES" altLang="es-ES" sz="2400" dirty="0" smtClean="0"/>
              <a:t> a </a:t>
            </a:r>
            <a:r>
              <a:rPr lang="es-ES" altLang="es-ES" sz="2400" dirty="0" smtClean="0"/>
              <a:t>drogas-alcohol</a:t>
            </a:r>
            <a:r>
              <a:rPr lang="es-ES" altLang="es-ES" sz="2400" dirty="0"/>
              <a:t> </a:t>
            </a:r>
            <a:r>
              <a:rPr lang="es-ES" altLang="es-ES" sz="2400" dirty="0" smtClean="0"/>
              <a:t>(causa y consecuencia)</a:t>
            </a:r>
            <a:endParaRPr lang="es-ES" altLang="es-ES" sz="2400" dirty="0" smtClean="0"/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s-ES" altLang="es-ES" sz="2400" b="1" dirty="0" smtClean="0"/>
              <a:t>Insomnio</a:t>
            </a:r>
            <a:r>
              <a:rPr lang="es-ES" altLang="es-ES" sz="2400" dirty="0" smtClean="0"/>
              <a:t> (causa y consecuencia)</a:t>
            </a:r>
            <a:endParaRPr lang="es-ES" altLang="es-ES" sz="2400" b="1" dirty="0" smtClean="0"/>
          </a:p>
          <a:p>
            <a:pPr eaLnBrk="1" hangingPunct="1">
              <a:lnSpc>
                <a:spcPct val="80000"/>
              </a:lnSpc>
            </a:pPr>
            <a:endParaRPr lang="es-ES" altLang="es-ES" sz="2800" dirty="0" smtClean="0"/>
          </a:p>
        </p:txBody>
      </p:sp>
      <p:sp>
        <p:nvSpPr>
          <p:cNvPr id="37891" name="Text Box 8"/>
          <p:cNvSpPr txBox="1">
            <a:spLocks noChangeArrowheads="1"/>
          </p:cNvSpPr>
          <p:nvPr/>
        </p:nvSpPr>
        <p:spPr bwMode="auto">
          <a:xfrm>
            <a:off x="792163" y="620713"/>
            <a:ext cx="6278562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ES" altLang="es-ES" sz="2800" b="1"/>
              <a:t>Factores de riesgo de la depresión-I</a:t>
            </a:r>
          </a:p>
        </p:txBody>
      </p:sp>
      <p:sp>
        <p:nvSpPr>
          <p:cNvPr id="37892" name="Text Box 12"/>
          <p:cNvSpPr txBox="1">
            <a:spLocks noChangeArrowheads="1"/>
          </p:cNvSpPr>
          <p:nvPr/>
        </p:nvSpPr>
        <p:spPr bwMode="auto">
          <a:xfrm>
            <a:off x="1294572" y="1627818"/>
            <a:ext cx="521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b="1" u="sng" dirty="0">
                <a:solidFill>
                  <a:schemeClr val="accent1"/>
                </a:solidFill>
              </a:rPr>
              <a:t>ENFERMEDAD MULTIFACTORIAL: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476250"/>
            <a:ext cx="7158037" cy="647700"/>
          </a:xfrm>
        </p:spPr>
        <p:txBody>
          <a:bodyPr/>
          <a:lstStyle/>
          <a:p>
            <a:pPr eaLnBrk="1" hangingPunct="1"/>
            <a:r>
              <a:rPr lang="es-ES" altLang="es-ES" sz="2600" b="1" smtClean="0">
                <a:solidFill>
                  <a:schemeClr val="tx1"/>
                </a:solidFill>
              </a:rPr>
              <a:t>Factores de riesgo de la depresión-II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773238"/>
            <a:ext cx="7661275" cy="44640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s-ES" altLang="es-ES" sz="2600" b="1" dirty="0" smtClean="0"/>
              <a:t>Experiencias traumáticas</a:t>
            </a:r>
            <a:r>
              <a:rPr lang="es-ES" altLang="es-ES" sz="2600" dirty="0" smtClean="0"/>
              <a:t> en la infancia o adolescencia (abusos físicos, psicológicos y sexuales)</a:t>
            </a:r>
            <a:endParaRPr lang="es-ES" altLang="es-ES" sz="2600" b="1" dirty="0" smtClean="0"/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s-ES" altLang="es-ES" sz="2600" b="1" dirty="0" smtClean="0"/>
              <a:t>Personalidad</a:t>
            </a:r>
            <a:r>
              <a:rPr lang="es-ES" altLang="es-ES" sz="2600" dirty="0" smtClean="0"/>
              <a:t> (neurótica, con baja autoestima, alto grado  de sensibilidad interpersonal, niños con dificultad de aprendizaje).</a:t>
            </a:r>
            <a:endParaRPr lang="es-ES" altLang="es-ES" sz="2600" b="1" dirty="0" smtClean="0"/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s-ES" altLang="es-ES" sz="2600" b="1" dirty="0" smtClean="0"/>
              <a:t>Vulnerabilidad</a:t>
            </a:r>
            <a:r>
              <a:rPr lang="es-ES" altLang="es-ES" sz="2600" dirty="0" smtClean="0"/>
              <a:t> a los eventos estresantes de la vida (enfermedad grave, desempleo, muerte de un familiar cercano, divorcio, etc.)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s-ES" altLang="es-ES" sz="2600" b="1" dirty="0" smtClean="0"/>
              <a:t>Discriminación</a:t>
            </a:r>
            <a:r>
              <a:rPr lang="es-ES" altLang="es-ES" sz="2600" dirty="0" smtClean="0"/>
              <a:t>: género, raza, apariencia, discapacidad y orientación sexual.</a:t>
            </a:r>
            <a:r>
              <a:rPr lang="en-GB" altLang="es-ES" sz="2600" dirty="0" smtClean="0"/>
              <a:t> </a:t>
            </a:r>
            <a:endParaRPr lang="es-ES" altLang="es-ES" sz="2600" dirty="0" smtClean="0"/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s-ES" altLang="es-ES" sz="2600" b="1" dirty="0" smtClean="0"/>
              <a:t>Mujeres</a:t>
            </a:r>
            <a:r>
              <a:rPr lang="es-ES" altLang="es-ES" sz="26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ES" sz="2600" b="1" smtClean="0">
                <a:solidFill>
                  <a:schemeClr val="tx1"/>
                </a:solidFill>
              </a:rPr>
              <a:t>Factores de riesgo de la depresión-III</a:t>
            </a:r>
            <a:r>
              <a:rPr lang="es-ES" altLang="es-ES" sz="2800" b="1" smtClean="0">
                <a:solidFill>
                  <a:schemeClr val="tx1"/>
                </a:solidFill>
              </a:rPr>
              <a:t/>
            </a:r>
            <a:br>
              <a:rPr lang="es-ES" altLang="es-ES" sz="2800" b="1" smtClean="0">
                <a:solidFill>
                  <a:schemeClr val="tx1"/>
                </a:solidFill>
              </a:rPr>
            </a:br>
            <a:endParaRPr lang="es-ES" altLang="es-ES" sz="2800" b="1" smtClean="0">
              <a:solidFill>
                <a:schemeClr val="tx1"/>
              </a:solidFill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s-ES" altLang="es-ES" sz="2600" b="1" dirty="0" smtClean="0"/>
              <a:t>Bajo nivel</a:t>
            </a:r>
            <a:r>
              <a:rPr lang="es-ES" altLang="es-ES" sz="2600" dirty="0" smtClean="0"/>
              <a:t> de educación e ingresos.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s-ES" altLang="es-ES" sz="2600" b="1" dirty="0" smtClean="0"/>
              <a:t>Pobreza </a:t>
            </a:r>
            <a:r>
              <a:rPr lang="es-ES" altLang="es-ES" sz="2600" dirty="0" smtClean="0"/>
              <a:t>y exclusión social.</a:t>
            </a:r>
            <a:endParaRPr lang="es-ES" altLang="es-ES" sz="2700" b="1" dirty="0" smtClean="0"/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s-ES" altLang="es-ES" sz="2700" b="1" dirty="0" smtClean="0"/>
              <a:t>Enfermedades crónicas</a:t>
            </a:r>
            <a:r>
              <a:rPr lang="es-ES" altLang="es-ES" sz="2600" dirty="0" smtClean="0"/>
              <a:t> (Cáncer, enfermedades C-V, dolor crónico, EPOC, DM</a:t>
            </a:r>
            <a:r>
              <a:rPr lang="es-ES" altLang="es-ES" sz="2600" dirty="0" smtClean="0"/>
              <a:t>, obesidad, </a:t>
            </a:r>
            <a:r>
              <a:rPr lang="es-ES" altLang="es-ES" sz="2600" dirty="0" smtClean="0"/>
              <a:t>etc.) o discapacidades (ceguera, sordera, limitación de la movilidad, etc.)</a:t>
            </a:r>
            <a:endParaRPr lang="en-GB" altLang="es-ES" sz="2600" b="1" dirty="0" smtClean="0"/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GB" altLang="es-ES" sz="2600" b="1" dirty="0" err="1" smtClean="0"/>
              <a:t>Insatisfacción</a:t>
            </a:r>
            <a:r>
              <a:rPr lang="en-GB" altLang="es-ES" sz="2600" b="1" dirty="0" smtClean="0"/>
              <a:t> </a:t>
            </a:r>
            <a:r>
              <a:rPr lang="en-GB" altLang="es-ES" sz="2600" b="1" dirty="0" err="1" smtClean="0"/>
              <a:t>laboral</a:t>
            </a:r>
            <a:r>
              <a:rPr lang="en-GB" altLang="es-ES" sz="2600" dirty="0" smtClean="0"/>
              <a:t> (</a:t>
            </a:r>
            <a:r>
              <a:rPr lang="en-GB" altLang="es-ES" sz="2600" dirty="0" err="1" smtClean="0"/>
              <a:t>trabajo</a:t>
            </a:r>
            <a:r>
              <a:rPr lang="en-GB" altLang="es-ES" sz="2600" dirty="0" smtClean="0"/>
              <a:t> </a:t>
            </a:r>
            <a:r>
              <a:rPr lang="en-GB" altLang="es-ES" sz="2600" dirty="0" err="1" smtClean="0"/>
              <a:t>remunerado</a:t>
            </a:r>
            <a:r>
              <a:rPr lang="en-GB" altLang="es-ES" sz="2600" dirty="0" smtClean="0"/>
              <a:t> y </a:t>
            </a:r>
            <a:r>
              <a:rPr lang="en-GB" altLang="es-ES" sz="2600" dirty="0" err="1" smtClean="0"/>
              <a:t>trabajo</a:t>
            </a:r>
            <a:r>
              <a:rPr lang="en-GB" altLang="es-ES" sz="2600" dirty="0" smtClean="0"/>
              <a:t> del </a:t>
            </a:r>
            <a:r>
              <a:rPr lang="en-GB" altLang="es-ES" sz="2600" dirty="0" err="1" smtClean="0"/>
              <a:t>hogar</a:t>
            </a:r>
            <a:r>
              <a:rPr lang="en-GB" altLang="es-ES" sz="2600" dirty="0" smtClean="0"/>
              <a:t>) </a:t>
            </a:r>
            <a:endParaRPr lang="en-GB" altLang="es-ES" sz="2600" dirty="0" smtClean="0"/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s-ES" altLang="es-ES" sz="2600" b="1" dirty="0" smtClean="0"/>
              <a:t>Poca interacción social</a:t>
            </a:r>
            <a:r>
              <a:rPr lang="es-ES" altLang="es-ES" sz="2600" dirty="0" smtClean="0"/>
              <a:t>, bajo apoyo social confidencial, afectivo e instrumental.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ES" sz="2600" b="1" smtClean="0">
                <a:solidFill>
                  <a:schemeClr val="tx1"/>
                </a:solidFill>
              </a:rPr>
              <a:t>Factores de riesgo de la depresión-IV</a:t>
            </a:r>
            <a:r>
              <a:rPr lang="es-ES" altLang="es-ES" sz="2800" b="1" smtClean="0">
                <a:solidFill>
                  <a:schemeClr val="tx1"/>
                </a:solidFill>
              </a:rPr>
              <a:t/>
            </a:r>
            <a:br>
              <a:rPr lang="es-ES" altLang="es-ES" sz="2800" b="1" smtClean="0">
                <a:solidFill>
                  <a:schemeClr val="tx1"/>
                </a:solidFill>
              </a:rPr>
            </a:br>
            <a:endParaRPr lang="es-ES" altLang="es-ES" sz="2800" b="1" smtClean="0">
              <a:solidFill>
                <a:schemeClr val="tx1"/>
              </a:solidFill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s-ES" sz="2800" b="1" dirty="0" err="1" smtClean="0"/>
              <a:t>Deudas</a:t>
            </a:r>
            <a:r>
              <a:rPr lang="en-GB" altLang="es-ES" sz="2800" dirty="0" smtClean="0"/>
              <a:t> y </a:t>
            </a:r>
            <a:r>
              <a:rPr lang="en-GB" altLang="es-ES" sz="2800" dirty="0" err="1" smtClean="0"/>
              <a:t>problemas</a:t>
            </a:r>
            <a:r>
              <a:rPr lang="en-GB" altLang="es-ES" sz="2800" dirty="0" smtClean="0"/>
              <a:t> </a:t>
            </a:r>
            <a:r>
              <a:rPr lang="en-GB" altLang="es-ES" sz="2800" dirty="0" err="1" smtClean="0"/>
              <a:t>financieros</a:t>
            </a:r>
            <a:r>
              <a:rPr lang="en-GB" altLang="es-ES" sz="2800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s-ES" sz="2800" dirty="0" err="1" smtClean="0"/>
              <a:t>Inatisfacción</a:t>
            </a:r>
            <a:r>
              <a:rPr lang="en-GB" altLang="es-ES" sz="2800" dirty="0" smtClean="0"/>
              <a:t> sexual y </a:t>
            </a:r>
            <a:r>
              <a:rPr lang="en-GB" altLang="es-ES" sz="2800" dirty="0" err="1" smtClean="0"/>
              <a:t>emocional</a:t>
            </a:r>
            <a:r>
              <a:rPr lang="en-GB" altLang="es-ES" sz="2800" dirty="0" smtClean="0"/>
              <a:t> de </a:t>
            </a:r>
            <a:r>
              <a:rPr lang="en-GB" altLang="es-ES" sz="2800" b="1" dirty="0" smtClean="0"/>
              <a:t>pareja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s-ES" sz="2800" dirty="0" err="1" smtClean="0"/>
              <a:t>Creencias</a:t>
            </a:r>
            <a:r>
              <a:rPr lang="en-GB" altLang="es-ES" sz="2800" dirty="0" smtClean="0"/>
              <a:t> </a:t>
            </a:r>
            <a:r>
              <a:rPr lang="en-GB" altLang="es-ES" sz="2800" dirty="0" err="1" smtClean="0"/>
              <a:t>espirituales-religiosas</a:t>
            </a:r>
            <a:r>
              <a:rPr lang="en-GB" altLang="es-ES" sz="2800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s-ES" sz="2800" b="1" dirty="0" err="1" smtClean="0"/>
              <a:t>Problemas</a:t>
            </a:r>
            <a:r>
              <a:rPr lang="en-GB" altLang="es-ES" sz="2800" dirty="0" smtClean="0"/>
              <a:t> </a:t>
            </a:r>
            <a:r>
              <a:rPr lang="en-GB" altLang="es-ES" sz="2800" dirty="0" err="1" smtClean="0"/>
              <a:t>serios</a:t>
            </a:r>
            <a:r>
              <a:rPr lang="en-GB" altLang="es-ES" sz="2800" dirty="0" smtClean="0"/>
              <a:t> </a:t>
            </a:r>
            <a:r>
              <a:rPr lang="en-GB" altLang="es-ES" sz="2800" dirty="0" err="1" smtClean="0"/>
              <a:t>salud</a:t>
            </a:r>
            <a:r>
              <a:rPr lang="en-GB" altLang="es-ES" sz="2800" dirty="0" smtClean="0"/>
              <a:t> </a:t>
            </a:r>
            <a:r>
              <a:rPr lang="en-GB" altLang="es-ES" sz="2800" dirty="0" err="1" smtClean="0"/>
              <a:t>física</a:t>
            </a:r>
            <a:r>
              <a:rPr lang="en-GB" altLang="es-ES" sz="2800" dirty="0" smtClean="0"/>
              <a:t> o mental o </a:t>
            </a:r>
            <a:r>
              <a:rPr lang="en-GB" altLang="es-ES" sz="2800" dirty="0" err="1" smtClean="0"/>
              <a:t>adicción</a:t>
            </a:r>
            <a:r>
              <a:rPr lang="en-GB" altLang="es-ES" sz="2800" dirty="0" smtClean="0"/>
              <a:t> y </a:t>
            </a:r>
            <a:r>
              <a:rPr lang="en-GB" altLang="es-ES" sz="2800" dirty="0" err="1" smtClean="0"/>
              <a:t>discapacidad</a:t>
            </a:r>
            <a:r>
              <a:rPr lang="en-GB" altLang="es-ES" sz="2800" dirty="0" smtClean="0"/>
              <a:t> en </a:t>
            </a:r>
            <a:r>
              <a:rPr lang="en-GB" altLang="es-ES" sz="2800" b="1" dirty="0" err="1" smtClean="0">
                <a:solidFill>
                  <a:srgbClr val="292929"/>
                </a:solidFill>
              </a:rPr>
              <a:t>familiares</a:t>
            </a:r>
            <a:r>
              <a:rPr lang="en-GB" altLang="es-ES" sz="2800" b="1" dirty="0" smtClean="0">
                <a:solidFill>
                  <a:srgbClr val="292929"/>
                </a:solidFill>
              </a:rPr>
              <a:t> o </a:t>
            </a:r>
            <a:r>
              <a:rPr lang="en-GB" altLang="es-ES" sz="2800" dirty="0" smtClean="0"/>
              <a:t>personas </a:t>
            </a:r>
            <a:r>
              <a:rPr lang="en-GB" altLang="es-ES" sz="2800" dirty="0" err="1" smtClean="0"/>
              <a:t>muy</a:t>
            </a:r>
            <a:r>
              <a:rPr lang="en-GB" altLang="es-ES" sz="2800" dirty="0" smtClean="0"/>
              <a:t> </a:t>
            </a:r>
            <a:r>
              <a:rPr lang="en-GB" altLang="es-ES" sz="2800" dirty="0" err="1" smtClean="0"/>
              <a:t>cercanas</a:t>
            </a:r>
            <a:endParaRPr lang="en-GB" altLang="es-ES" sz="2800" dirty="0" smtClean="0"/>
          </a:p>
          <a:p>
            <a:pPr eaLnBrk="1" hangingPunct="1">
              <a:lnSpc>
                <a:spcPct val="90000"/>
              </a:lnSpc>
            </a:pPr>
            <a:r>
              <a:rPr lang="en-GB" altLang="es-ES" sz="2800" dirty="0" err="1" smtClean="0"/>
              <a:t>Insatisfacción</a:t>
            </a:r>
            <a:r>
              <a:rPr lang="en-GB" altLang="es-ES" sz="2800" dirty="0" smtClean="0"/>
              <a:t> </a:t>
            </a:r>
            <a:r>
              <a:rPr lang="en-GB" altLang="es-ES" sz="2800" b="1" dirty="0" err="1" smtClean="0"/>
              <a:t>convivencia</a:t>
            </a:r>
            <a:r>
              <a:rPr lang="en-GB" altLang="es-ES" sz="2800" b="1" dirty="0" smtClean="0"/>
              <a:t> en el </a:t>
            </a:r>
            <a:r>
              <a:rPr lang="en-GB" altLang="es-ES" sz="2800" b="1" dirty="0" err="1" smtClean="0"/>
              <a:t>hogar</a:t>
            </a:r>
            <a:endParaRPr lang="en-GB" altLang="es-ES" sz="2800" b="1" dirty="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s-ES" altLang="es-ES" sz="2800" b="1" dirty="0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536" y="1844824"/>
            <a:ext cx="8568952" cy="46196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ES" altLang="es-ES" sz="2200" b="1" dirty="0" smtClean="0"/>
              <a:t>Inteligencia</a:t>
            </a:r>
            <a:r>
              <a:rPr lang="es-ES" altLang="es-ES" sz="2200" dirty="0" smtClean="0"/>
              <a:t> elevada.</a:t>
            </a:r>
          </a:p>
          <a:p>
            <a:pPr eaLnBrk="1" hangingPunct="1">
              <a:lnSpc>
                <a:spcPct val="80000"/>
              </a:lnSpc>
            </a:pPr>
            <a:r>
              <a:rPr lang="es-ES" altLang="es-ES" sz="2200" dirty="0" smtClean="0"/>
              <a:t>Mayor conciencia de sí mismo, realizar autoevaluaciones realistas, y capacidad de mejorar la </a:t>
            </a:r>
            <a:r>
              <a:rPr lang="es-ES" altLang="es-ES" sz="2200" b="1" dirty="0" smtClean="0"/>
              <a:t>autoestima.</a:t>
            </a:r>
          </a:p>
          <a:p>
            <a:pPr eaLnBrk="1" hangingPunct="1">
              <a:lnSpc>
                <a:spcPct val="80000"/>
              </a:lnSpc>
            </a:pPr>
            <a:r>
              <a:rPr lang="es-ES" altLang="es-ES" sz="2200" b="1" dirty="0" smtClean="0"/>
              <a:t>Conocimientos</a:t>
            </a:r>
            <a:r>
              <a:rPr lang="es-ES" altLang="es-ES" sz="2200" dirty="0" smtClean="0"/>
              <a:t> sobre depresión y su prevención.</a:t>
            </a:r>
          </a:p>
          <a:p>
            <a:pPr eaLnBrk="1" hangingPunct="1">
              <a:lnSpc>
                <a:spcPct val="80000"/>
              </a:lnSpc>
            </a:pPr>
            <a:r>
              <a:rPr lang="es-ES" altLang="es-ES" sz="2200" dirty="0" smtClean="0"/>
              <a:t>Predisposición para mejorar las </a:t>
            </a:r>
            <a:r>
              <a:rPr lang="es-ES" altLang="es-ES" sz="2200" b="1" dirty="0" smtClean="0"/>
              <a:t>relaciones interpersonales</a:t>
            </a:r>
            <a:r>
              <a:rPr lang="es-ES" altLang="es-ES" sz="2200" dirty="0" smtClean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s-ES" altLang="es-ES" sz="2200" dirty="0" smtClean="0"/>
              <a:t>Sensación de autodominio y gran componente de </a:t>
            </a:r>
            <a:r>
              <a:rPr lang="es-ES" altLang="es-ES" sz="2200" b="1" dirty="0" smtClean="0"/>
              <a:t>locus de control interno.</a:t>
            </a:r>
          </a:p>
          <a:p>
            <a:pPr eaLnBrk="1" hangingPunct="1">
              <a:lnSpc>
                <a:spcPct val="80000"/>
              </a:lnSpc>
            </a:pPr>
            <a:r>
              <a:rPr lang="es-ES" altLang="es-ES" sz="2200" dirty="0" smtClean="0"/>
              <a:t>Capacidad de programar y realizar </a:t>
            </a:r>
            <a:r>
              <a:rPr lang="es-ES" altLang="es-ES" sz="2200" b="1" dirty="0" smtClean="0"/>
              <a:t>actividades gratificantes</a:t>
            </a:r>
            <a:r>
              <a:rPr lang="es-ES" altLang="es-ES" sz="2200" dirty="0" smtClean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s-ES" altLang="es-ES" sz="2200" b="1" dirty="0" smtClean="0"/>
              <a:t>Ejercicio físico</a:t>
            </a:r>
            <a:r>
              <a:rPr lang="es-ES" altLang="es-ES" sz="2200" dirty="0" smtClean="0"/>
              <a:t> con </a:t>
            </a:r>
            <a:r>
              <a:rPr lang="es-ES" altLang="es-ES" sz="2200" dirty="0" smtClean="0"/>
              <a:t>regularidad e </a:t>
            </a:r>
            <a:r>
              <a:rPr lang="es-ES" altLang="es-ES" sz="2200" smtClean="0"/>
              <a:t>intensidad moderada</a:t>
            </a:r>
            <a:endParaRPr lang="es-ES" altLang="es-ES" sz="2200" dirty="0" smtClean="0"/>
          </a:p>
          <a:p>
            <a:pPr eaLnBrk="1" hangingPunct="1">
              <a:lnSpc>
                <a:spcPct val="80000"/>
              </a:lnSpc>
            </a:pPr>
            <a:r>
              <a:rPr lang="es-ES" altLang="es-ES" sz="2200" dirty="0" smtClean="0"/>
              <a:t>En los niños:</a:t>
            </a:r>
          </a:p>
          <a:p>
            <a:pPr lvl="1" eaLnBrk="1" hangingPunct="1">
              <a:lnSpc>
                <a:spcPct val="80000"/>
              </a:lnSpc>
              <a:buSzPct val="90000"/>
              <a:buFont typeface="Wingdings" pitchFamily="2" charset="2"/>
              <a:buAutoNum type="arabicPeriod"/>
            </a:pPr>
            <a:r>
              <a:rPr lang="es-ES" altLang="es-ES" sz="2200" dirty="0" smtClean="0"/>
              <a:t>Tener al menos un </a:t>
            </a:r>
            <a:r>
              <a:rPr lang="es-ES" altLang="es-ES" sz="2200" b="1" dirty="0" smtClean="0"/>
              <a:t>padre-madre </a:t>
            </a:r>
            <a:r>
              <a:rPr lang="es-ES" altLang="es-ES" sz="2200" dirty="0" smtClean="0"/>
              <a:t>que les de apoyo</a:t>
            </a:r>
          </a:p>
          <a:p>
            <a:pPr lvl="1" eaLnBrk="1" hangingPunct="1">
              <a:lnSpc>
                <a:spcPct val="80000"/>
              </a:lnSpc>
              <a:buSzPct val="90000"/>
              <a:buFont typeface="Wingdings" pitchFamily="2" charset="2"/>
              <a:buAutoNum type="arabicPeriod"/>
            </a:pPr>
            <a:r>
              <a:rPr lang="es-ES" altLang="es-ES" sz="2200" dirty="0" smtClean="0"/>
              <a:t>Adquirir un buen entendimiento de los problemas psicológicos de los padres si los hubiera.</a:t>
            </a:r>
          </a:p>
        </p:txBody>
      </p:sp>
      <p:sp>
        <p:nvSpPr>
          <p:cNvPr id="41987" name="Text Box 8"/>
          <p:cNvSpPr txBox="1">
            <a:spLocks noChangeArrowheads="1"/>
          </p:cNvSpPr>
          <p:nvPr/>
        </p:nvSpPr>
        <p:spPr bwMode="auto">
          <a:xfrm>
            <a:off x="1239838" y="588963"/>
            <a:ext cx="37290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800" b="1">
                <a:solidFill>
                  <a:schemeClr val="hlink"/>
                </a:solidFill>
              </a:rPr>
              <a:t>Factores protectores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0"/>
            <a:ext cx="7158038" cy="1412875"/>
          </a:xfrm>
        </p:spPr>
        <p:txBody>
          <a:bodyPr/>
          <a:lstStyle/>
          <a:p>
            <a:pPr eaLnBrk="1" hangingPunct="1"/>
            <a:r>
              <a:rPr lang="es-ES" altLang="es-ES" b="1" smtClean="0"/>
              <a:t>  </a:t>
            </a:r>
            <a:r>
              <a:rPr lang="es-ES" altLang="es-ES" sz="3200" b="1" smtClean="0"/>
              <a:t>Limitaciones en el estudio</a:t>
            </a:r>
            <a:br>
              <a:rPr lang="es-ES" altLang="es-ES" sz="3200" b="1" smtClean="0"/>
            </a:br>
            <a:r>
              <a:rPr lang="es-ES" altLang="es-ES" sz="3200" b="1" smtClean="0"/>
              <a:t> de los FR de la depresión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47812" y="1916113"/>
            <a:ext cx="7416676" cy="4611687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s-ES" altLang="es-ES" sz="2400" dirty="0" smtClean="0"/>
              <a:t>Dificultad para distinguir los efectos de los FR en el inicio y mantenimiento de la depresión</a:t>
            </a:r>
          </a:p>
          <a:p>
            <a:pPr eaLnBrk="1" hangingPunct="1">
              <a:spcAft>
                <a:spcPts val="600"/>
              </a:spcAft>
            </a:pPr>
            <a:r>
              <a:rPr lang="es-ES" altLang="es-ES" sz="2400" dirty="0" smtClean="0"/>
              <a:t>Algunos FR podrían ser causa y consecuencia</a:t>
            </a:r>
          </a:p>
          <a:p>
            <a:pPr eaLnBrk="1" hangingPunct="1">
              <a:spcAft>
                <a:spcPts val="600"/>
              </a:spcAft>
            </a:pPr>
            <a:r>
              <a:rPr lang="es-ES" altLang="es-ES" sz="2400" dirty="0" smtClean="0"/>
              <a:t>Ausencia de Modelos de riesgo globales</a:t>
            </a:r>
          </a:p>
          <a:p>
            <a:pPr eaLnBrk="1" hangingPunct="1">
              <a:spcAft>
                <a:spcPts val="600"/>
              </a:spcAft>
            </a:pPr>
            <a:r>
              <a:rPr lang="es-ES" altLang="es-ES" sz="2400" b="1" dirty="0" smtClean="0"/>
              <a:t>“</a:t>
            </a:r>
            <a:r>
              <a:rPr lang="es-ES" altLang="es-ES" sz="2400" b="1" dirty="0" smtClean="0">
                <a:solidFill>
                  <a:schemeClr val="hlink"/>
                </a:solidFill>
              </a:rPr>
              <a:t>El algoritmo de riesgo </a:t>
            </a:r>
            <a:r>
              <a:rPr lang="es-ES" altLang="es-ES" sz="2400" b="1" dirty="0" err="1" smtClean="0">
                <a:solidFill>
                  <a:schemeClr val="hlink"/>
                </a:solidFill>
              </a:rPr>
              <a:t>predictD</a:t>
            </a:r>
            <a:r>
              <a:rPr lang="es-ES" altLang="es-ES" sz="2400" b="1" dirty="0" smtClean="0"/>
              <a:t>”:</a:t>
            </a:r>
            <a:r>
              <a:rPr lang="es-ES" altLang="es-ES" sz="2400" dirty="0" smtClean="0"/>
              <a:t> calculadora de riesgo de depresión: ‘probabilidad de sufrir un episodio de depresión mayor el próximo año:</a:t>
            </a:r>
          </a:p>
          <a:p>
            <a:pPr lvl="1" eaLnBrk="1" hangingPunct="1">
              <a:spcAft>
                <a:spcPts val="600"/>
              </a:spcAft>
            </a:pPr>
            <a:r>
              <a:rPr lang="es-ES" altLang="es-ES" sz="2000" dirty="0" smtClean="0"/>
              <a:t>Validado en España</a:t>
            </a:r>
          </a:p>
          <a:p>
            <a:pPr lvl="1" eaLnBrk="1" hangingPunct="1">
              <a:spcAft>
                <a:spcPts val="600"/>
              </a:spcAft>
            </a:pPr>
            <a:r>
              <a:rPr lang="es-ES" altLang="es-ES" sz="2000" dirty="0" smtClean="0"/>
              <a:t>Mejor validez discriminante-predictiva que los cardiovasculares</a:t>
            </a:r>
          </a:p>
        </p:txBody>
      </p:sp>
      <p:pic>
        <p:nvPicPr>
          <p:cNvPr id="43012" name="Picture 4" descr="j028603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32588" y="333375"/>
            <a:ext cx="1152525" cy="1109663"/>
          </a:xfrm>
          <a:noFill/>
        </p:spPr>
      </p:pic>
      <p:pic>
        <p:nvPicPr>
          <p:cNvPr id="43013" name="Picture 5" descr="j022933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2133600"/>
            <a:ext cx="966787" cy="1420813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7158038" cy="1412875"/>
          </a:xfrm>
        </p:spPr>
        <p:txBody>
          <a:bodyPr/>
          <a:lstStyle/>
          <a:p>
            <a:pPr algn="ctr" eaLnBrk="1" hangingPunct="1"/>
            <a:r>
              <a:rPr lang="es-ES" altLang="es-ES" sz="5400" b="1" smtClean="0"/>
              <a:t>Objetivo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428875" y="2000250"/>
            <a:ext cx="6121400" cy="4535488"/>
          </a:xfrm>
        </p:spPr>
        <p:txBody>
          <a:bodyPr/>
          <a:lstStyle/>
          <a:p>
            <a:pPr eaLnBrk="1" hangingPunct="1"/>
            <a:r>
              <a:rPr lang="es-ES" altLang="es-ES" sz="2400" b="1" smtClean="0"/>
              <a:t>Desarrollar y validar un índice de riesgo para predecir </a:t>
            </a:r>
            <a:r>
              <a:rPr lang="es-ES" altLang="es-ES" sz="2400" b="1" smtClean="0">
                <a:solidFill>
                  <a:schemeClr val="accent1"/>
                </a:solidFill>
              </a:rPr>
              <a:t>el inicio</a:t>
            </a:r>
            <a:r>
              <a:rPr lang="es-ES" altLang="es-ES" sz="2400" b="1" smtClean="0"/>
              <a:t> de episodios de depresión en la población consultante de AP</a:t>
            </a:r>
          </a:p>
          <a:p>
            <a:pPr eaLnBrk="1" hangingPunct="1">
              <a:buFont typeface="Wingdings" pitchFamily="2" charset="2"/>
              <a:buNone/>
            </a:pPr>
            <a:endParaRPr lang="es-ES" altLang="es-ES" sz="2400" b="1" smtClean="0"/>
          </a:p>
          <a:p>
            <a:pPr eaLnBrk="1" hangingPunct="1">
              <a:buFont typeface="Wingdings" pitchFamily="2" charset="2"/>
              <a:buNone/>
            </a:pPr>
            <a:endParaRPr lang="es-ES" altLang="es-ES" sz="2000" smtClean="0"/>
          </a:p>
          <a:p>
            <a:pPr eaLnBrk="1" hangingPunct="1"/>
            <a:endParaRPr lang="es-ES" altLang="es-ES" sz="2000" smtClean="0"/>
          </a:p>
          <a:p>
            <a:pPr eaLnBrk="1" hangingPunct="1">
              <a:buFont typeface="Wingdings" pitchFamily="2" charset="2"/>
              <a:buNone/>
            </a:pPr>
            <a:endParaRPr lang="es-ES" altLang="es-ES" sz="4000" smtClean="0"/>
          </a:p>
        </p:txBody>
      </p:sp>
      <p:pic>
        <p:nvPicPr>
          <p:cNvPr id="44036" name="Picture 4" descr="j028603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32588" y="333375"/>
            <a:ext cx="1152525" cy="1109663"/>
          </a:xfrm>
          <a:noFill/>
        </p:spPr>
      </p:pic>
      <p:pic>
        <p:nvPicPr>
          <p:cNvPr id="44037" name="Picture 5" descr="j022936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197485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Eje">
  <a:themeElements>
    <a:clrScheme name="Eje 8">
      <a:dk1>
        <a:srgbClr val="292929"/>
      </a:dk1>
      <a:lt1>
        <a:srgbClr val="FFFFFF"/>
      </a:lt1>
      <a:dk2>
        <a:srgbClr val="000000"/>
      </a:dk2>
      <a:lt2>
        <a:srgbClr val="808080"/>
      </a:lt2>
      <a:accent1>
        <a:srgbClr val="CC9900"/>
      </a:accent1>
      <a:accent2>
        <a:srgbClr val="CCCC99"/>
      </a:accent2>
      <a:accent3>
        <a:srgbClr val="FFFFFF"/>
      </a:accent3>
      <a:accent4>
        <a:srgbClr val="212121"/>
      </a:accent4>
      <a:accent5>
        <a:srgbClr val="E2CAAA"/>
      </a:accent5>
      <a:accent6>
        <a:srgbClr val="B9B98A"/>
      </a:accent6>
      <a:hlink>
        <a:srgbClr val="999933"/>
      </a:hlink>
      <a:folHlink>
        <a:srgbClr val="B2B2B2"/>
      </a:folHlink>
    </a:clrScheme>
    <a:fontScheme name="Ej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je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je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je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je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je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je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je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je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spect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je">
  <a:themeElements>
    <a:clrScheme name="Eje 8">
      <a:dk1>
        <a:srgbClr val="292929"/>
      </a:dk1>
      <a:lt1>
        <a:srgbClr val="FFFFFF"/>
      </a:lt1>
      <a:dk2>
        <a:srgbClr val="000000"/>
      </a:dk2>
      <a:lt2>
        <a:srgbClr val="808080"/>
      </a:lt2>
      <a:accent1>
        <a:srgbClr val="CC9900"/>
      </a:accent1>
      <a:accent2>
        <a:srgbClr val="CCCC99"/>
      </a:accent2>
      <a:accent3>
        <a:srgbClr val="FFFFFF"/>
      </a:accent3>
      <a:accent4>
        <a:srgbClr val="212121"/>
      </a:accent4>
      <a:accent5>
        <a:srgbClr val="E2CAAA"/>
      </a:accent5>
      <a:accent6>
        <a:srgbClr val="B9B98A"/>
      </a:accent6>
      <a:hlink>
        <a:srgbClr val="999933"/>
      </a:hlink>
      <a:folHlink>
        <a:srgbClr val="B2B2B2"/>
      </a:folHlink>
    </a:clrScheme>
    <a:fontScheme name="Ej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je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je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je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je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je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je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je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je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Eje">
  <a:themeElements>
    <a:clrScheme name="Eje 8">
      <a:dk1>
        <a:srgbClr val="292929"/>
      </a:dk1>
      <a:lt1>
        <a:srgbClr val="FFFFFF"/>
      </a:lt1>
      <a:dk2>
        <a:srgbClr val="000000"/>
      </a:dk2>
      <a:lt2>
        <a:srgbClr val="808080"/>
      </a:lt2>
      <a:accent1>
        <a:srgbClr val="CC9900"/>
      </a:accent1>
      <a:accent2>
        <a:srgbClr val="CCCC99"/>
      </a:accent2>
      <a:accent3>
        <a:srgbClr val="FFFFFF"/>
      </a:accent3>
      <a:accent4>
        <a:srgbClr val="212121"/>
      </a:accent4>
      <a:accent5>
        <a:srgbClr val="E2CAAA"/>
      </a:accent5>
      <a:accent6>
        <a:srgbClr val="B9B98A"/>
      </a:accent6>
      <a:hlink>
        <a:srgbClr val="999933"/>
      </a:hlink>
      <a:folHlink>
        <a:srgbClr val="B2B2B2"/>
      </a:folHlink>
    </a:clrScheme>
    <a:fontScheme name="Ej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je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je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je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je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je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je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je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je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Eje">
  <a:themeElements>
    <a:clrScheme name="Eje 8">
      <a:dk1>
        <a:srgbClr val="292929"/>
      </a:dk1>
      <a:lt1>
        <a:srgbClr val="FFFFFF"/>
      </a:lt1>
      <a:dk2>
        <a:srgbClr val="000000"/>
      </a:dk2>
      <a:lt2>
        <a:srgbClr val="808080"/>
      </a:lt2>
      <a:accent1>
        <a:srgbClr val="CC9900"/>
      </a:accent1>
      <a:accent2>
        <a:srgbClr val="CCCC99"/>
      </a:accent2>
      <a:accent3>
        <a:srgbClr val="FFFFFF"/>
      </a:accent3>
      <a:accent4>
        <a:srgbClr val="212121"/>
      </a:accent4>
      <a:accent5>
        <a:srgbClr val="E2CAAA"/>
      </a:accent5>
      <a:accent6>
        <a:srgbClr val="B9B98A"/>
      </a:accent6>
      <a:hlink>
        <a:srgbClr val="999933"/>
      </a:hlink>
      <a:folHlink>
        <a:srgbClr val="B2B2B2"/>
      </a:folHlink>
    </a:clrScheme>
    <a:fontScheme name="Ej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je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je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je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je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je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je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je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je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Eje">
  <a:themeElements>
    <a:clrScheme name="Eje 8">
      <a:dk1>
        <a:srgbClr val="292929"/>
      </a:dk1>
      <a:lt1>
        <a:srgbClr val="FFFFFF"/>
      </a:lt1>
      <a:dk2>
        <a:srgbClr val="000000"/>
      </a:dk2>
      <a:lt2>
        <a:srgbClr val="808080"/>
      </a:lt2>
      <a:accent1>
        <a:srgbClr val="CC9900"/>
      </a:accent1>
      <a:accent2>
        <a:srgbClr val="CCCC99"/>
      </a:accent2>
      <a:accent3>
        <a:srgbClr val="FFFFFF"/>
      </a:accent3>
      <a:accent4>
        <a:srgbClr val="212121"/>
      </a:accent4>
      <a:accent5>
        <a:srgbClr val="E2CAAA"/>
      </a:accent5>
      <a:accent6>
        <a:srgbClr val="B9B98A"/>
      </a:accent6>
      <a:hlink>
        <a:srgbClr val="999933"/>
      </a:hlink>
      <a:folHlink>
        <a:srgbClr val="B2B2B2"/>
      </a:folHlink>
    </a:clrScheme>
    <a:fontScheme name="Ej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je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je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je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je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je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je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je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je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Aspect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Red">
  <a:themeElements>
    <a:clrScheme name="Red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Re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ed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d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Axis</Template>
  <TotalTime>864</TotalTime>
  <Words>1200</Words>
  <Application>Microsoft Office PowerPoint</Application>
  <PresentationFormat>Presentación en pantalla (4:3)</PresentationFormat>
  <Paragraphs>224</Paragraphs>
  <Slides>26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9</vt:i4>
      </vt:variant>
      <vt:variant>
        <vt:lpstr>Títulos de diapositiva</vt:lpstr>
      </vt:variant>
      <vt:variant>
        <vt:i4>26</vt:i4>
      </vt:variant>
    </vt:vector>
  </HeadingPairs>
  <TitlesOfParts>
    <vt:vector size="35" baseType="lpstr">
      <vt:lpstr>Eje</vt:lpstr>
      <vt:lpstr>Aspecto</vt:lpstr>
      <vt:lpstr>1_Eje</vt:lpstr>
      <vt:lpstr>2_Eje</vt:lpstr>
      <vt:lpstr>3_Eje</vt:lpstr>
      <vt:lpstr>4_Eje</vt:lpstr>
      <vt:lpstr>Diseño predeterminado</vt:lpstr>
      <vt:lpstr>1_Aspecto</vt:lpstr>
      <vt:lpstr>Red</vt:lpstr>
      <vt:lpstr>Presentación de PowerPoint</vt:lpstr>
      <vt:lpstr>Depresión como problema de salud pública</vt:lpstr>
      <vt:lpstr>Presentación de PowerPoint</vt:lpstr>
      <vt:lpstr>Factores de riesgo de la depresión-II</vt:lpstr>
      <vt:lpstr>Factores de riesgo de la depresión-III </vt:lpstr>
      <vt:lpstr>Factores de riesgo de la depresión-IV </vt:lpstr>
      <vt:lpstr>Presentación de PowerPoint</vt:lpstr>
      <vt:lpstr>  Limitaciones en el estudio  de los FR de la depresión</vt:lpstr>
      <vt:lpstr>Objetivo</vt:lpstr>
      <vt:lpstr>La bruja Lola</vt:lpstr>
      <vt:lpstr>Presentación de PowerPoint</vt:lpstr>
      <vt:lpstr>Estudio prospectivo de cohortes</vt:lpstr>
      <vt:lpstr>Presentación de PowerPoint</vt:lpstr>
      <vt:lpstr>  Justificación predictD-Spain</vt:lpstr>
      <vt:lpstr>Presentación de PowerPoint</vt:lpstr>
      <vt:lpstr>C. de Salud &amp; Médicos de Familia </vt:lpstr>
      <vt:lpstr>Presentación de PowerPoint</vt:lpstr>
      <vt:lpstr>Presentación de PowerPoint</vt:lpstr>
      <vt:lpstr>Presentación de PowerPoint</vt:lpstr>
      <vt:lpstr>Presentación de PowerPoint</vt:lpstr>
      <vt:lpstr>¿Cómo calcular el riego de predicción de cada persona?</vt:lpstr>
      <vt:lpstr>Presentación de PowerPoint</vt:lpstr>
      <vt:lpstr>¿Cuál es la mejor ecuación para predecir la depresión en España?</vt:lpstr>
      <vt:lpstr>Poder discriminativo  C-index</vt:lpstr>
      <vt:lpstr>Calibration plots</vt:lpstr>
      <vt:lpstr>Predecir la depresión: predictD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Maribel Ballesta</dc:creator>
  <cp:lastModifiedBy>Juan Bellón</cp:lastModifiedBy>
  <cp:revision>25</cp:revision>
  <dcterms:created xsi:type="dcterms:W3CDTF">2010-09-25T10:26:31Z</dcterms:created>
  <dcterms:modified xsi:type="dcterms:W3CDTF">2019-06-12T17:20:40Z</dcterms:modified>
</cp:coreProperties>
</file>